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22"/>
  </p:handout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4" d="100"/>
          <a:sy n="54" d="100"/>
        </p:scale>
        <p:origin x="-36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591944D-C5E7-0243-AA34-F400128769CE}" type="datetimeFigureOut">
              <a:rPr lang="en-US" smtClean="0"/>
              <a:t>14-09-24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ED65EA6-C390-004D-B1D6-5421364B2A27}" type="slidenum">
              <a:rPr lang="en-US" smtClean="0"/>
              <a:t>‹#›</a:t>
            </a:fld>
            <a:endParaRPr lang="en-US"/>
          </a:p>
        </p:txBody>
      </p:sp>
    </p:spTree>
    <p:extLst>
      <p:ext uri="{BB962C8B-B14F-4D97-AF65-F5344CB8AC3E}">
        <p14:creationId xmlns:p14="http://schemas.microsoft.com/office/powerpoint/2010/main" val="72294915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AF2958-0B34-3843-8B33-72F7F663CD79}" type="datetimeFigureOut">
              <a:rPr lang="en-US" smtClean="0"/>
              <a:t>14-09-24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2A63D-1223-3948-8613-5F893A12EE70}" type="slidenum">
              <a:rPr lang="en-US" smtClean="0"/>
              <a:t>‹#›</a:t>
            </a:fld>
            <a:endParaRPr lang="en-US"/>
          </a:p>
        </p:txBody>
      </p:sp>
    </p:spTree>
    <p:extLst>
      <p:ext uri="{BB962C8B-B14F-4D97-AF65-F5344CB8AC3E}">
        <p14:creationId xmlns:p14="http://schemas.microsoft.com/office/powerpoint/2010/main" val="3651719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AF2958-0B34-3843-8B33-72F7F663CD79}" type="datetimeFigureOut">
              <a:rPr lang="en-US" smtClean="0"/>
              <a:t>14-09-24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2A63D-1223-3948-8613-5F893A12EE70}" type="slidenum">
              <a:rPr lang="en-US" smtClean="0"/>
              <a:t>‹#›</a:t>
            </a:fld>
            <a:endParaRPr lang="en-US"/>
          </a:p>
        </p:txBody>
      </p:sp>
    </p:spTree>
    <p:extLst>
      <p:ext uri="{BB962C8B-B14F-4D97-AF65-F5344CB8AC3E}">
        <p14:creationId xmlns:p14="http://schemas.microsoft.com/office/powerpoint/2010/main" val="1735703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AF2958-0B34-3843-8B33-72F7F663CD79}" type="datetimeFigureOut">
              <a:rPr lang="en-US" smtClean="0"/>
              <a:t>14-09-24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2A63D-1223-3948-8613-5F893A12EE70}" type="slidenum">
              <a:rPr lang="en-US" smtClean="0"/>
              <a:t>‹#›</a:t>
            </a:fld>
            <a:endParaRPr lang="en-US"/>
          </a:p>
        </p:txBody>
      </p:sp>
    </p:spTree>
    <p:extLst>
      <p:ext uri="{BB962C8B-B14F-4D97-AF65-F5344CB8AC3E}">
        <p14:creationId xmlns:p14="http://schemas.microsoft.com/office/powerpoint/2010/main" val="2799912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AF2958-0B34-3843-8B33-72F7F663CD79}" type="datetimeFigureOut">
              <a:rPr lang="en-US" smtClean="0"/>
              <a:t>14-09-24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2A63D-1223-3948-8613-5F893A12EE70}" type="slidenum">
              <a:rPr lang="en-US" smtClean="0"/>
              <a:t>‹#›</a:t>
            </a:fld>
            <a:endParaRPr lang="en-US"/>
          </a:p>
        </p:txBody>
      </p:sp>
    </p:spTree>
    <p:extLst>
      <p:ext uri="{BB962C8B-B14F-4D97-AF65-F5344CB8AC3E}">
        <p14:creationId xmlns:p14="http://schemas.microsoft.com/office/powerpoint/2010/main" val="1008423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AF2958-0B34-3843-8B33-72F7F663CD79}" type="datetimeFigureOut">
              <a:rPr lang="en-US" smtClean="0"/>
              <a:t>14-09-24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2A63D-1223-3948-8613-5F893A12EE70}" type="slidenum">
              <a:rPr lang="en-US" smtClean="0"/>
              <a:t>‹#›</a:t>
            </a:fld>
            <a:endParaRPr lang="en-US"/>
          </a:p>
        </p:txBody>
      </p:sp>
    </p:spTree>
    <p:extLst>
      <p:ext uri="{BB962C8B-B14F-4D97-AF65-F5344CB8AC3E}">
        <p14:creationId xmlns:p14="http://schemas.microsoft.com/office/powerpoint/2010/main" val="2646760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AF2958-0B34-3843-8B33-72F7F663CD79}" type="datetimeFigureOut">
              <a:rPr lang="en-US" smtClean="0"/>
              <a:t>14-09-24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42A63D-1223-3948-8613-5F893A12EE70}" type="slidenum">
              <a:rPr lang="en-US" smtClean="0"/>
              <a:t>‹#›</a:t>
            </a:fld>
            <a:endParaRPr lang="en-US"/>
          </a:p>
        </p:txBody>
      </p:sp>
    </p:spTree>
    <p:extLst>
      <p:ext uri="{BB962C8B-B14F-4D97-AF65-F5344CB8AC3E}">
        <p14:creationId xmlns:p14="http://schemas.microsoft.com/office/powerpoint/2010/main" val="3492092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AF2958-0B34-3843-8B33-72F7F663CD79}" type="datetimeFigureOut">
              <a:rPr lang="en-US" smtClean="0"/>
              <a:t>14-09-24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42A63D-1223-3948-8613-5F893A12EE70}" type="slidenum">
              <a:rPr lang="en-US" smtClean="0"/>
              <a:t>‹#›</a:t>
            </a:fld>
            <a:endParaRPr lang="en-US"/>
          </a:p>
        </p:txBody>
      </p:sp>
    </p:spTree>
    <p:extLst>
      <p:ext uri="{BB962C8B-B14F-4D97-AF65-F5344CB8AC3E}">
        <p14:creationId xmlns:p14="http://schemas.microsoft.com/office/powerpoint/2010/main" val="2161340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AF2958-0B34-3843-8B33-72F7F663CD79}" type="datetimeFigureOut">
              <a:rPr lang="en-US" smtClean="0"/>
              <a:t>14-09-24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42A63D-1223-3948-8613-5F893A12EE70}" type="slidenum">
              <a:rPr lang="en-US" smtClean="0"/>
              <a:t>‹#›</a:t>
            </a:fld>
            <a:endParaRPr lang="en-US"/>
          </a:p>
        </p:txBody>
      </p:sp>
    </p:spTree>
    <p:extLst>
      <p:ext uri="{BB962C8B-B14F-4D97-AF65-F5344CB8AC3E}">
        <p14:creationId xmlns:p14="http://schemas.microsoft.com/office/powerpoint/2010/main" val="3767882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AF2958-0B34-3843-8B33-72F7F663CD79}" type="datetimeFigureOut">
              <a:rPr lang="en-US" smtClean="0"/>
              <a:t>14-09-24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42A63D-1223-3948-8613-5F893A12EE70}" type="slidenum">
              <a:rPr lang="en-US" smtClean="0"/>
              <a:t>‹#›</a:t>
            </a:fld>
            <a:endParaRPr lang="en-US"/>
          </a:p>
        </p:txBody>
      </p:sp>
    </p:spTree>
    <p:extLst>
      <p:ext uri="{BB962C8B-B14F-4D97-AF65-F5344CB8AC3E}">
        <p14:creationId xmlns:p14="http://schemas.microsoft.com/office/powerpoint/2010/main" val="1362997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AF2958-0B34-3843-8B33-72F7F663CD79}" type="datetimeFigureOut">
              <a:rPr lang="en-US" smtClean="0"/>
              <a:t>14-09-24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42A63D-1223-3948-8613-5F893A12EE70}" type="slidenum">
              <a:rPr lang="en-US" smtClean="0"/>
              <a:t>‹#›</a:t>
            </a:fld>
            <a:endParaRPr lang="en-US"/>
          </a:p>
        </p:txBody>
      </p:sp>
    </p:spTree>
    <p:extLst>
      <p:ext uri="{BB962C8B-B14F-4D97-AF65-F5344CB8AC3E}">
        <p14:creationId xmlns:p14="http://schemas.microsoft.com/office/powerpoint/2010/main" val="775125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AF2958-0B34-3843-8B33-72F7F663CD79}" type="datetimeFigureOut">
              <a:rPr lang="en-US" smtClean="0"/>
              <a:t>14-09-24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42A63D-1223-3948-8613-5F893A12EE70}" type="slidenum">
              <a:rPr lang="en-US" smtClean="0"/>
              <a:t>‹#›</a:t>
            </a:fld>
            <a:endParaRPr lang="en-US"/>
          </a:p>
        </p:txBody>
      </p:sp>
    </p:spTree>
    <p:extLst>
      <p:ext uri="{BB962C8B-B14F-4D97-AF65-F5344CB8AC3E}">
        <p14:creationId xmlns:p14="http://schemas.microsoft.com/office/powerpoint/2010/main" val="207735384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AF2958-0B34-3843-8B33-72F7F663CD79}" type="datetimeFigureOut">
              <a:rPr lang="en-US" smtClean="0"/>
              <a:t>14-09-24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42A63D-1223-3948-8613-5F893A12EE70}" type="slidenum">
              <a:rPr lang="en-US" smtClean="0"/>
              <a:t>‹#›</a:t>
            </a:fld>
            <a:endParaRPr lang="en-US"/>
          </a:p>
        </p:txBody>
      </p:sp>
    </p:spTree>
    <p:extLst>
      <p:ext uri="{BB962C8B-B14F-4D97-AF65-F5344CB8AC3E}">
        <p14:creationId xmlns:p14="http://schemas.microsoft.com/office/powerpoint/2010/main" val="11999989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r>
              <a:rPr lang="en-US"/>
              <a:t>14.4 The Development of New Species</a:t>
            </a:r>
          </a:p>
        </p:txBody>
      </p:sp>
      <p:sp>
        <p:nvSpPr>
          <p:cNvPr id="13315" name="Rectangle 3"/>
          <p:cNvSpPr>
            <a:spLocks noGrp="1" noChangeArrowheads="1"/>
          </p:cNvSpPr>
          <p:nvPr>
            <p:ph type="body" idx="1"/>
          </p:nvPr>
        </p:nvSpPr>
        <p:spPr/>
        <p:txBody>
          <a:bodyPr/>
          <a:lstStyle/>
          <a:p>
            <a:r>
              <a:rPr lang="en-US">
                <a:solidFill>
                  <a:schemeClr val="accent2"/>
                </a:solidFill>
              </a:rPr>
              <a:t>No two species can occupy the same niche in the same location for a long period of time.</a:t>
            </a:r>
          </a:p>
          <a:p>
            <a:pPr lvl="1"/>
            <a:r>
              <a:rPr lang="en-US"/>
              <a:t>One of the species is more likely to be more efficient than the other and the more efficient species will survive, reproduce and drive the less efficient species to extinction.</a:t>
            </a:r>
          </a:p>
        </p:txBody>
      </p:sp>
    </p:spTree>
    <p:extLst>
      <p:ext uri="{BB962C8B-B14F-4D97-AF65-F5344CB8AC3E}">
        <p14:creationId xmlns:p14="http://schemas.microsoft.com/office/powerpoint/2010/main" val="1323585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dirty="0" smtClean="0"/>
              <a:t> </a:t>
            </a:r>
            <a:r>
              <a:rPr lang="en-US" dirty="0"/>
              <a:t>The Fossil Record</a:t>
            </a:r>
          </a:p>
        </p:txBody>
      </p:sp>
      <p:sp>
        <p:nvSpPr>
          <p:cNvPr id="17411" name="Rectangle 3"/>
          <p:cNvSpPr>
            <a:spLocks noGrp="1" noChangeArrowheads="1"/>
          </p:cNvSpPr>
          <p:nvPr>
            <p:ph type="body" idx="1"/>
          </p:nvPr>
        </p:nvSpPr>
        <p:spPr/>
        <p:txBody>
          <a:bodyPr/>
          <a:lstStyle/>
          <a:p>
            <a:r>
              <a:rPr lang="en-US"/>
              <a:t>Kinds of fossils:</a:t>
            </a:r>
          </a:p>
          <a:p>
            <a:pPr lvl="1">
              <a:buFontTx/>
              <a:buNone/>
            </a:pPr>
            <a:r>
              <a:rPr lang="en-US"/>
              <a:t>-a plant or animal in its entirity</a:t>
            </a:r>
          </a:p>
          <a:p>
            <a:pPr lvl="1">
              <a:buFontTx/>
              <a:buNone/>
            </a:pPr>
            <a:r>
              <a:rPr lang="en-US"/>
              <a:t>-a tiny fragment of a plant or animal</a:t>
            </a:r>
          </a:p>
          <a:p>
            <a:pPr lvl="1">
              <a:buFontTx/>
              <a:buNone/>
            </a:pPr>
            <a:r>
              <a:rPr lang="en-US"/>
              <a:t>-fossil footprints</a:t>
            </a:r>
          </a:p>
          <a:p>
            <a:pPr lvl="1">
              <a:buFontTx/>
              <a:buNone/>
            </a:pPr>
            <a:r>
              <a:rPr lang="en-US"/>
              <a:t>-fossil eggs</a:t>
            </a:r>
          </a:p>
          <a:p>
            <a:pPr lvl="1">
              <a:buFontTx/>
              <a:buNone/>
            </a:pPr>
            <a:r>
              <a:rPr lang="en-US"/>
              <a:t>-fossilized animal droppings.</a:t>
            </a:r>
          </a:p>
        </p:txBody>
      </p:sp>
    </p:spTree>
    <p:extLst>
      <p:ext uri="{BB962C8B-B14F-4D97-AF65-F5344CB8AC3E}">
        <p14:creationId xmlns:p14="http://schemas.microsoft.com/office/powerpoint/2010/main" val="36388337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flipV="1">
            <a:off x="685800" y="533400"/>
            <a:ext cx="7772400" cy="76200"/>
          </a:xfrm>
        </p:spPr>
        <p:txBody>
          <a:bodyPr>
            <a:normAutofit fontScale="90000"/>
          </a:bodyPr>
          <a:lstStyle/>
          <a:p>
            <a:endParaRPr lang="en-US"/>
          </a:p>
        </p:txBody>
      </p:sp>
      <p:sp>
        <p:nvSpPr>
          <p:cNvPr id="18435" name="Rectangle 3"/>
          <p:cNvSpPr>
            <a:spLocks noGrp="1" noChangeArrowheads="1"/>
          </p:cNvSpPr>
          <p:nvPr>
            <p:ph type="body" idx="1"/>
          </p:nvPr>
        </p:nvSpPr>
        <p:spPr>
          <a:xfrm>
            <a:off x="762000" y="609600"/>
            <a:ext cx="7772400" cy="5334000"/>
          </a:xfrm>
        </p:spPr>
        <p:txBody>
          <a:bodyPr/>
          <a:lstStyle/>
          <a:p>
            <a:r>
              <a:rPr lang="en-US" sz="2800" u="sng"/>
              <a:t>How Do Fossils Form?</a:t>
            </a:r>
            <a:endParaRPr lang="en-US" sz="2800"/>
          </a:p>
          <a:p>
            <a:r>
              <a:rPr lang="en-US" sz="2800" i="1"/>
              <a:t>By an animal falling into ice.</a:t>
            </a:r>
          </a:p>
          <a:p>
            <a:r>
              <a:rPr lang="en-US" sz="2800" i="1"/>
              <a:t>Insects trapped in the sap of trees - the sap eventually hardened into amber.</a:t>
            </a:r>
          </a:p>
          <a:p>
            <a:r>
              <a:rPr lang="en-US" sz="2800" i="1"/>
              <a:t>Animals in bogs, certain kinds of quicksand or tar pits.</a:t>
            </a:r>
          </a:p>
          <a:p>
            <a:endParaRPr lang="en-US" sz="2800" i="1"/>
          </a:p>
          <a:p>
            <a:pPr>
              <a:buFontTx/>
              <a:buNone/>
            </a:pPr>
            <a:r>
              <a:rPr lang="en-US" sz="2800"/>
              <a:t>In all of these cases, the material that surrounded the dead animal helped to protect it from decay and acted to preserve it as evidence of past life.</a:t>
            </a:r>
            <a:endParaRPr lang="en-US" sz="2800" u="sng"/>
          </a:p>
        </p:txBody>
      </p:sp>
    </p:spTree>
    <p:extLst>
      <p:ext uri="{BB962C8B-B14F-4D97-AF65-F5344CB8AC3E}">
        <p14:creationId xmlns:p14="http://schemas.microsoft.com/office/powerpoint/2010/main" val="3315334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flipV="1">
            <a:off x="685800" y="533400"/>
            <a:ext cx="7772400" cy="76200"/>
          </a:xfrm>
        </p:spPr>
        <p:txBody>
          <a:bodyPr>
            <a:normAutofit fontScale="90000"/>
          </a:bodyPr>
          <a:lstStyle/>
          <a:p>
            <a:endParaRPr lang="en-US"/>
          </a:p>
        </p:txBody>
      </p:sp>
      <p:sp>
        <p:nvSpPr>
          <p:cNvPr id="19459" name="Rectangle 3"/>
          <p:cNvSpPr>
            <a:spLocks noGrp="1" noChangeArrowheads="1"/>
          </p:cNvSpPr>
          <p:nvPr>
            <p:ph type="body" idx="1"/>
          </p:nvPr>
        </p:nvSpPr>
        <p:spPr>
          <a:xfrm>
            <a:off x="685800" y="609600"/>
            <a:ext cx="7772400" cy="5486400"/>
          </a:xfrm>
        </p:spPr>
        <p:txBody>
          <a:bodyPr/>
          <a:lstStyle/>
          <a:p>
            <a:pPr>
              <a:lnSpc>
                <a:spcPct val="90000"/>
              </a:lnSpc>
            </a:pPr>
            <a:r>
              <a:rPr lang="en-US"/>
              <a:t>Most fossils are found in sedimentary rock.  </a:t>
            </a:r>
          </a:p>
          <a:p>
            <a:pPr>
              <a:lnSpc>
                <a:spcPct val="90000"/>
              </a:lnSpc>
            </a:pPr>
            <a:r>
              <a:rPr lang="en-US">
                <a:solidFill>
                  <a:schemeClr val="accent2"/>
                </a:solidFill>
              </a:rPr>
              <a:t>Sedimentary rock</a:t>
            </a:r>
            <a:r>
              <a:rPr lang="en-US"/>
              <a:t> is formed when exposure to </a:t>
            </a:r>
            <a:r>
              <a:rPr lang="en-US">
                <a:solidFill>
                  <a:schemeClr val="accent2"/>
                </a:solidFill>
              </a:rPr>
              <a:t>rain, heat</a:t>
            </a:r>
            <a:r>
              <a:rPr lang="en-US"/>
              <a:t> and </a:t>
            </a:r>
            <a:r>
              <a:rPr lang="en-US">
                <a:solidFill>
                  <a:schemeClr val="accent2"/>
                </a:solidFill>
              </a:rPr>
              <a:t>cold</a:t>
            </a:r>
            <a:r>
              <a:rPr lang="en-US"/>
              <a:t> breaks down existing rocks into small particles of </a:t>
            </a:r>
            <a:r>
              <a:rPr lang="en-US">
                <a:solidFill>
                  <a:schemeClr val="accent2"/>
                </a:solidFill>
              </a:rPr>
              <a:t>sand, silt and clay</a:t>
            </a:r>
            <a:r>
              <a:rPr lang="en-US"/>
              <a:t>. These particles are carried by streams and rivers into lakes or seas.  B/c the particles are heavier than water, they settle to the bottom of the lake or sea. Here they build up in layer upon layer of sediments.  </a:t>
            </a:r>
          </a:p>
        </p:txBody>
      </p:sp>
    </p:spTree>
    <p:extLst>
      <p:ext uri="{BB962C8B-B14F-4D97-AF65-F5344CB8AC3E}">
        <p14:creationId xmlns:p14="http://schemas.microsoft.com/office/powerpoint/2010/main" val="2026665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609600"/>
            <a:ext cx="7772400" cy="76200"/>
          </a:xfrm>
        </p:spPr>
        <p:txBody>
          <a:bodyPr>
            <a:normAutofit fontScale="90000"/>
          </a:bodyPr>
          <a:lstStyle/>
          <a:p>
            <a:endParaRPr lang="en-US"/>
          </a:p>
        </p:txBody>
      </p:sp>
      <p:sp>
        <p:nvSpPr>
          <p:cNvPr id="20483" name="Rectangle 3"/>
          <p:cNvSpPr>
            <a:spLocks noGrp="1" noChangeArrowheads="1"/>
          </p:cNvSpPr>
          <p:nvPr>
            <p:ph type="body" idx="1"/>
          </p:nvPr>
        </p:nvSpPr>
        <p:spPr>
          <a:xfrm>
            <a:off x="685800" y="685800"/>
            <a:ext cx="7772400" cy="5410200"/>
          </a:xfrm>
        </p:spPr>
        <p:txBody>
          <a:bodyPr/>
          <a:lstStyle/>
          <a:p>
            <a:r>
              <a:rPr lang="en-US"/>
              <a:t>Dead organisms, in the water, also fall to the bottom and become embedded in the sediment layers. </a:t>
            </a:r>
          </a:p>
          <a:p>
            <a:r>
              <a:rPr lang="en-US"/>
              <a:t>As sediments pile up, pressure on the lower layers compresses the sediments and slowly turns them into rock, which thus preserves the remains of the dead organsims. </a:t>
            </a:r>
          </a:p>
        </p:txBody>
      </p:sp>
    </p:spTree>
    <p:extLst>
      <p:ext uri="{BB962C8B-B14F-4D97-AF65-F5344CB8AC3E}">
        <p14:creationId xmlns:p14="http://schemas.microsoft.com/office/powerpoint/2010/main" val="33186599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flipV="1">
            <a:off x="685800" y="533400"/>
            <a:ext cx="7772400" cy="76200"/>
          </a:xfrm>
        </p:spPr>
        <p:txBody>
          <a:bodyPr>
            <a:normAutofit fontScale="90000"/>
          </a:bodyPr>
          <a:lstStyle/>
          <a:p>
            <a:endParaRPr lang="en-US"/>
          </a:p>
        </p:txBody>
      </p:sp>
      <p:sp>
        <p:nvSpPr>
          <p:cNvPr id="21507" name="Rectangle 3"/>
          <p:cNvSpPr>
            <a:spLocks noGrp="1" noChangeArrowheads="1"/>
          </p:cNvSpPr>
          <p:nvPr>
            <p:ph type="body" idx="1"/>
          </p:nvPr>
        </p:nvSpPr>
        <p:spPr>
          <a:xfrm>
            <a:off x="685800" y="533400"/>
            <a:ext cx="7772400" cy="5562600"/>
          </a:xfrm>
        </p:spPr>
        <p:txBody>
          <a:bodyPr/>
          <a:lstStyle/>
          <a:p>
            <a:pPr>
              <a:buFontTx/>
              <a:buNone/>
            </a:pPr>
            <a:endParaRPr lang="en-US" u="sng"/>
          </a:p>
          <a:p>
            <a:pPr>
              <a:buFontTx/>
              <a:buNone/>
            </a:pPr>
            <a:r>
              <a:rPr lang="en-US" u="sng"/>
              <a:t>Fossil Evidence and Problems in Assembling the Puzzle</a:t>
            </a:r>
            <a:endParaRPr lang="en-US"/>
          </a:p>
          <a:p>
            <a:pPr>
              <a:buFontTx/>
              <a:buNone/>
            </a:pPr>
            <a:r>
              <a:rPr lang="en-US"/>
              <a:t>-it is chance whether an organism gets fossilized, therefore fossil records will not be complete.</a:t>
            </a:r>
          </a:p>
          <a:p>
            <a:pPr>
              <a:buFontTx/>
              <a:buNone/>
            </a:pPr>
            <a:r>
              <a:rPr lang="en-US"/>
              <a:t>-for every organism that leaves a proper fossil, many die and vanish without leaving a trace.</a:t>
            </a:r>
          </a:p>
        </p:txBody>
      </p:sp>
    </p:spTree>
    <p:extLst>
      <p:ext uri="{BB962C8B-B14F-4D97-AF65-F5344CB8AC3E}">
        <p14:creationId xmlns:p14="http://schemas.microsoft.com/office/powerpoint/2010/main" val="19403822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flipV="1">
            <a:off x="533400" y="533400"/>
            <a:ext cx="7772400" cy="76200"/>
          </a:xfrm>
        </p:spPr>
        <p:txBody>
          <a:bodyPr>
            <a:normAutofit fontScale="90000"/>
          </a:bodyPr>
          <a:lstStyle/>
          <a:p>
            <a:endParaRPr lang="en-US"/>
          </a:p>
        </p:txBody>
      </p:sp>
      <p:sp>
        <p:nvSpPr>
          <p:cNvPr id="22531" name="Rectangle 3"/>
          <p:cNvSpPr>
            <a:spLocks noGrp="1" noChangeArrowheads="1"/>
          </p:cNvSpPr>
          <p:nvPr>
            <p:ph type="body" idx="1"/>
          </p:nvPr>
        </p:nvSpPr>
        <p:spPr>
          <a:xfrm>
            <a:off x="685800" y="609600"/>
            <a:ext cx="7772400" cy="5486400"/>
          </a:xfrm>
        </p:spPr>
        <p:txBody>
          <a:bodyPr/>
          <a:lstStyle/>
          <a:p>
            <a:r>
              <a:rPr lang="en-US"/>
              <a:t>B/c sedimentary rocks form only in certain bodies of water, organisms that live in mountains and deserts may never become part of the fossil record. </a:t>
            </a:r>
          </a:p>
          <a:p>
            <a:r>
              <a:rPr lang="en-US"/>
              <a:t>Quality of fossil preservation also varies.</a:t>
            </a:r>
          </a:p>
          <a:p>
            <a:r>
              <a:rPr lang="en-US"/>
              <a:t>Often scientists have to reconstruct an extinct species from a few fossil bits and pieces of bone, leaves or stems.</a:t>
            </a:r>
          </a:p>
        </p:txBody>
      </p:sp>
    </p:spTree>
    <p:extLst>
      <p:ext uri="{BB962C8B-B14F-4D97-AF65-F5344CB8AC3E}">
        <p14:creationId xmlns:p14="http://schemas.microsoft.com/office/powerpoint/2010/main" val="17001376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flipV="1">
            <a:off x="685800" y="533400"/>
            <a:ext cx="7772400" cy="76200"/>
          </a:xfrm>
        </p:spPr>
        <p:txBody>
          <a:bodyPr>
            <a:normAutofit fontScale="90000"/>
          </a:bodyPr>
          <a:lstStyle/>
          <a:p>
            <a:endParaRPr lang="en-US"/>
          </a:p>
        </p:txBody>
      </p:sp>
      <p:sp>
        <p:nvSpPr>
          <p:cNvPr id="23555" name="Rectangle 3"/>
          <p:cNvSpPr>
            <a:spLocks noGrp="1" noChangeArrowheads="1"/>
          </p:cNvSpPr>
          <p:nvPr>
            <p:ph type="body" idx="1"/>
          </p:nvPr>
        </p:nvSpPr>
        <p:spPr>
          <a:xfrm>
            <a:off x="685800" y="609600"/>
            <a:ext cx="7772400" cy="5486400"/>
          </a:xfrm>
        </p:spPr>
        <p:txBody>
          <a:bodyPr/>
          <a:lstStyle/>
          <a:p>
            <a:r>
              <a:rPr lang="en-US"/>
              <a:t>A </a:t>
            </a:r>
            <a:r>
              <a:rPr lang="en-US">
                <a:solidFill>
                  <a:schemeClr val="accent2"/>
                </a:solidFill>
              </a:rPr>
              <a:t>paleontologist</a:t>
            </a:r>
            <a:r>
              <a:rPr lang="en-US"/>
              <a:t> is a scientist who studies fossils. </a:t>
            </a:r>
          </a:p>
          <a:p>
            <a:r>
              <a:rPr lang="en-US"/>
              <a:t>The fossil record shows that change followed change. </a:t>
            </a:r>
          </a:p>
          <a:p>
            <a:r>
              <a:rPr lang="en-US"/>
              <a:t>Ex. The first animal commonly called a </a:t>
            </a:r>
            <a:r>
              <a:rPr lang="ja-JP" altLang="en-US"/>
              <a:t>“</a:t>
            </a:r>
            <a:r>
              <a:rPr lang="en-US"/>
              <a:t>horse</a:t>
            </a:r>
            <a:r>
              <a:rPr lang="ja-JP" altLang="en-US"/>
              <a:t>”</a:t>
            </a:r>
            <a:r>
              <a:rPr lang="en-US"/>
              <a:t> was much smaller than modern horses.</a:t>
            </a:r>
          </a:p>
        </p:txBody>
      </p:sp>
    </p:spTree>
    <p:extLst>
      <p:ext uri="{BB962C8B-B14F-4D97-AF65-F5344CB8AC3E}">
        <p14:creationId xmlns:p14="http://schemas.microsoft.com/office/powerpoint/2010/main" val="18854437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r>
              <a:rPr lang="en-US"/>
              <a:t>13-4:  </a:t>
            </a:r>
            <a:r>
              <a:rPr lang="en-US" u="sng"/>
              <a:t>Evidence from Living Organisms</a:t>
            </a:r>
            <a:endParaRPr lang="en-US"/>
          </a:p>
        </p:txBody>
      </p:sp>
      <p:sp>
        <p:nvSpPr>
          <p:cNvPr id="24579" name="Rectangle 3"/>
          <p:cNvSpPr>
            <a:spLocks noGrp="1" noChangeArrowheads="1"/>
          </p:cNvSpPr>
          <p:nvPr>
            <p:ph type="body" idx="1"/>
          </p:nvPr>
        </p:nvSpPr>
        <p:spPr/>
        <p:txBody>
          <a:bodyPr/>
          <a:lstStyle/>
          <a:p>
            <a:pPr marL="533400" indent="-533400">
              <a:lnSpc>
                <a:spcPct val="90000"/>
              </a:lnSpc>
            </a:pPr>
            <a:r>
              <a:rPr lang="en-US" sz="2800" dirty="0"/>
              <a:t>Embryos of many different animals look so similar at the early stages of development that it was difficult to tell them apart.  What does this mean?</a:t>
            </a:r>
          </a:p>
          <a:p>
            <a:pPr marL="533400" indent="-533400">
              <a:lnSpc>
                <a:spcPct val="90000"/>
              </a:lnSpc>
              <a:buFont typeface="Arial" charset="0"/>
              <a:buAutoNum type="arabicPeriod"/>
            </a:pPr>
            <a:r>
              <a:rPr lang="en-US" sz="2800" b="1" dirty="0" smtClean="0"/>
              <a:t>SIMILARITIES IN EMBRYOLOGY </a:t>
            </a:r>
          </a:p>
          <a:p>
            <a:pPr marL="0" indent="0">
              <a:lnSpc>
                <a:spcPct val="90000"/>
              </a:lnSpc>
              <a:buNone/>
            </a:pPr>
            <a:r>
              <a:rPr lang="en-US" sz="2800" dirty="0" smtClean="0"/>
              <a:t>Similar </a:t>
            </a:r>
            <a:r>
              <a:rPr lang="en-US" sz="2800" dirty="0"/>
              <a:t>genes are at work in the early stages.  As the embryo develop different genes between animals come into play.  It is believed these </a:t>
            </a:r>
            <a:r>
              <a:rPr lang="ja-JP" altLang="en-US" sz="2800" dirty="0"/>
              <a:t>“</a:t>
            </a:r>
            <a:r>
              <a:rPr lang="en-US" sz="2800" dirty="0"/>
              <a:t>different</a:t>
            </a:r>
            <a:r>
              <a:rPr lang="ja-JP" altLang="en-US" sz="2800" dirty="0"/>
              <a:t>”</a:t>
            </a:r>
            <a:r>
              <a:rPr lang="en-US" sz="2800" dirty="0"/>
              <a:t> genes came about through mutation - change in DNA.  </a:t>
            </a:r>
          </a:p>
          <a:p>
            <a:pPr marL="533400" indent="-533400">
              <a:lnSpc>
                <a:spcPct val="90000"/>
              </a:lnSpc>
              <a:buFont typeface="Arial" charset="0"/>
              <a:buNone/>
            </a:pPr>
            <a:endParaRPr lang="en-US" sz="2800" dirty="0"/>
          </a:p>
        </p:txBody>
      </p:sp>
    </p:spTree>
    <p:extLst>
      <p:ext uri="{BB962C8B-B14F-4D97-AF65-F5344CB8AC3E}">
        <p14:creationId xmlns:p14="http://schemas.microsoft.com/office/powerpoint/2010/main" val="35362382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609600"/>
            <a:ext cx="7772400" cy="76200"/>
          </a:xfrm>
        </p:spPr>
        <p:txBody>
          <a:bodyPr>
            <a:normAutofit fontScale="90000"/>
          </a:bodyPr>
          <a:lstStyle/>
          <a:p>
            <a:endParaRPr lang="en-US"/>
          </a:p>
        </p:txBody>
      </p:sp>
      <p:sp>
        <p:nvSpPr>
          <p:cNvPr id="25603" name="Rectangle 3"/>
          <p:cNvSpPr>
            <a:spLocks noGrp="1" noChangeArrowheads="1"/>
          </p:cNvSpPr>
          <p:nvPr>
            <p:ph type="body" idx="1"/>
          </p:nvPr>
        </p:nvSpPr>
        <p:spPr>
          <a:xfrm>
            <a:off x="685800" y="685800"/>
            <a:ext cx="7772400" cy="5410200"/>
          </a:xfrm>
        </p:spPr>
        <p:txBody>
          <a:bodyPr/>
          <a:lstStyle/>
          <a:p>
            <a:pPr marL="609600" indent="-609600">
              <a:lnSpc>
                <a:spcPct val="90000"/>
              </a:lnSpc>
              <a:buFont typeface="Arial" charset="0"/>
              <a:buAutoNum type="arabicPeriod" startAt="2"/>
            </a:pPr>
            <a:r>
              <a:rPr lang="en-US" sz="2800" b="1" dirty="0"/>
              <a:t>  Similarities in body structure</a:t>
            </a:r>
          </a:p>
          <a:p>
            <a:pPr marL="609600" indent="-609600">
              <a:lnSpc>
                <a:spcPct val="90000"/>
              </a:lnSpc>
              <a:buFont typeface="Arial" charset="0"/>
              <a:buNone/>
            </a:pPr>
            <a:r>
              <a:rPr lang="en-US" sz="2800" dirty="0"/>
              <a:t>-the embryos of humans, birds, horses and whales, for example, the limbs look quite similar. </a:t>
            </a:r>
          </a:p>
          <a:p>
            <a:pPr marL="609600" indent="-609600">
              <a:lnSpc>
                <a:spcPct val="90000"/>
              </a:lnSpc>
              <a:buFont typeface="Arial" charset="0"/>
              <a:buNone/>
            </a:pPr>
            <a:r>
              <a:rPr lang="en-US" sz="2800" dirty="0"/>
              <a:t>As the embryo develops the limbs grow into arms, wings, legs and flippers that differ greatly in form and </a:t>
            </a:r>
            <a:r>
              <a:rPr lang="en-US" sz="2800" dirty="0" err="1"/>
              <a:t>funtion</a:t>
            </a:r>
            <a:r>
              <a:rPr lang="en-US" sz="2800" dirty="0"/>
              <a:t>. </a:t>
            </a:r>
          </a:p>
          <a:p>
            <a:pPr marL="609600" indent="-609600">
              <a:lnSpc>
                <a:spcPct val="90000"/>
              </a:lnSpc>
              <a:buFont typeface="Arial" charset="0"/>
              <a:buNone/>
            </a:pPr>
            <a:r>
              <a:rPr lang="en-US" sz="2800" dirty="0" smtClean="0"/>
              <a:t> The </a:t>
            </a:r>
            <a:r>
              <a:rPr lang="en-US" sz="2800" dirty="0"/>
              <a:t>changes in the final structure of the limbs of different species are adaptations that enable each organism to survive in a different environment.  Structures such as these are called </a:t>
            </a:r>
            <a:r>
              <a:rPr lang="en-US" sz="2800" dirty="0">
                <a:solidFill>
                  <a:schemeClr val="accent2"/>
                </a:solidFill>
              </a:rPr>
              <a:t>homologous structures.</a:t>
            </a:r>
            <a:endParaRPr lang="en-US" sz="2800" dirty="0"/>
          </a:p>
        </p:txBody>
      </p:sp>
    </p:spTree>
    <p:extLst>
      <p:ext uri="{BB962C8B-B14F-4D97-AF65-F5344CB8AC3E}">
        <p14:creationId xmlns:p14="http://schemas.microsoft.com/office/powerpoint/2010/main" val="21698264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flipV="1">
            <a:off x="685800" y="533400"/>
            <a:ext cx="7772400" cy="76200"/>
          </a:xfrm>
        </p:spPr>
        <p:txBody>
          <a:bodyPr>
            <a:normAutofit fontScale="90000"/>
          </a:bodyPr>
          <a:lstStyle/>
          <a:p>
            <a:endParaRPr lang="en-US"/>
          </a:p>
        </p:txBody>
      </p:sp>
      <p:sp>
        <p:nvSpPr>
          <p:cNvPr id="26627" name="Rectangle 3"/>
          <p:cNvSpPr>
            <a:spLocks noGrp="1" noChangeArrowheads="1"/>
          </p:cNvSpPr>
          <p:nvPr>
            <p:ph type="body" idx="1"/>
          </p:nvPr>
        </p:nvSpPr>
        <p:spPr>
          <a:xfrm>
            <a:off x="685800" y="609600"/>
            <a:ext cx="7772400" cy="5486400"/>
          </a:xfrm>
        </p:spPr>
        <p:txBody>
          <a:bodyPr/>
          <a:lstStyle/>
          <a:p>
            <a:pPr>
              <a:lnSpc>
                <a:spcPct val="90000"/>
              </a:lnSpc>
              <a:buFontTx/>
              <a:buNone/>
            </a:pPr>
            <a:r>
              <a:rPr lang="en-US"/>
              <a:t>3.  Many animals have organs that seem to serve little or no purpose - </a:t>
            </a:r>
            <a:r>
              <a:rPr lang="en-US">
                <a:solidFill>
                  <a:schemeClr val="accent2"/>
                </a:solidFill>
              </a:rPr>
              <a:t>vestigal organs</a:t>
            </a:r>
            <a:r>
              <a:rPr lang="en-US"/>
              <a:t>. They may resemble miniature arms, legs, tails or other structures.  </a:t>
            </a:r>
          </a:p>
          <a:p>
            <a:pPr>
              <a:lnSpc>
                <a:spcPct val="90000"/>
              </a:lnSpc>
            </a:pPr>
            <a:r>
              <a:rPr lang="en-US"/>
              <a:t>In humans the tail bone is a vestigal organ - it is believed we evolved from an organism that had a tail. </a:t>
            </a:r>
          </a:p>
          <a:p>
            <a:pPr>
              <a:lnSpc>
                <a:spcPct val="90000"/>
              </a:lnSpc>
            </a:pPr>
            <a:r>
              <a:rPr lang="en-US"/>
              <a:t>Animals have structures that they no longer need and through evolution the structure has been reduced and is no longer valuable. </a:t>
            </a:r>
          </a:p>
        </p:txBody>
      </p:sp>
    </p:spTree>
    <p:extLst>
      <p:ext uri="{BB962C8B-B14F-4D97-AF65-F5344CB8AC3E}">
        <p14:creationId xmlns:p14="http://schemas.microsoft.com/office/powerpoint/2010/main" val="2945294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Process of Speciation</a:t>
            </a:r>
          </a:p>
        </p:txBody>
      </p:sp>
      <p:sp>
        <p:nvSpPr>
          <p:cNvPr id="14339" name="Rectangle 3"/>
          <p:cNvSpPr>
            <a:spLocks noGrp="1" noChangeArrowheads="1"/>
          </p:cNvSpPr>
          <p:nvPr>
            <p:ph type="body" idx="1"/>
          </p:nvPr>
        </p:nvSpPr>
        <p:spPr/>
        <p:txBody>
          <a:bodyPr/>
          <a:lstStyle/>
          <a:p>
            <a:pPr>
              <a:lnSpc>
                <a:spcPct val="90000"/>
              </a:lnSpc>
            </a:pPr>
            <a:r>
              <a:rPr lang="en-US" sz="2800"/>
              <a:t>New species usually form only when populations are </a:t>
            </a:r>
            <a:r>
              <a:rPr lang="en-US" sz="2800">
                <a:solidFill>
                  <a:schemeClr val="accent2"/>
                </a:solidFill>
              </a:rPr>
              <a:t>isolated</a:t>
            </a:r>
            <a:r>
              <a:rPr lang="en-US" sz="2800"/>
              <a:t> or </a:t>
            </a:r>
            <a:r>
              <a:rPr lang="en-US" sz="2800">
                <a:solidFill>
                  <a:schemeClr val="accent2"/>
                </a:solidFill>
              </a:rPr>
              <a:t>separated</a:t>
            </a:r>
            <a:r>
              <a:rPr lang="en-US" sz="2800"/>
              <a:t>.</a:t>
            </a:r>
          </a:p>
          <a:p>
            <a:pPr>
              <a:lnSpc>
                <a:spcPct val="90000"/>
              </a:lnSpc>
            </a:pPr>
            <a:r>
              <a:rPr lang="en-US" sz="2800"/>
              <a:t>This separation of populations prevents interbreeding - </a:t>
            </a:r>
            <a:r>
              <a:rPr lang="en-US" sz="2800">
                <a:solidFill>
                  <a:schemeClr val="accent2"/>
                </a:solidFill>
              </a:rPr>
              <a:t>reproductive isolation.</a:t>
            </a:r>
            <a:endParaRPr lang="en-US" sz="2800"/>
          </a:p>
          <a:p>
            <a:pPr>
              <a:lnSpc>
                <a:spcPct val="90000"/>
              </a:lnSpc>
            </a:pPr>
            <a:r>
              <a:rPr lang="en-US" sz="2800"/>
              <a:t>If two populations are not reproductively isolated their gene pools will blend with each other.  No new species will be formed.</a:t>
            </a:r>
          </a:p>
          <a:p>
            <a:pPr>
              <a:lnSpc>
                <a:spcPct val="90000"/>
              </a:lnSpc>
            </a:pPr>
            <a:r>
              <a:rPr lang="en-US" sz="2800">
                <a:solidFill>
                  <a:schemeClr val="accent2"/>
                </a:solidFill>
              </a:rPr>
              <a:t>Reproductive isolation</a:t>
            </a:r>
            <a:r>
              <a:rPr lang="en-US" sz="2800"/>
              <a:t> is essential for the formation of new species.</a:t>
            </a:r>
          </a:p>
        </p:txBody>
      </p:sp>
    </p:spTree>
    <p:extLst>
      <p:ext uri="{BB962C8B-B14F-4D97-AF65-F5344CB8AC3E}">
        <p14:creationId xmlns:p14="http://schemas.microsoft.com/office/powerpoint/2010/main" val="16929542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flipV="1">
            <a:off x="685800" y="533400"/>
            <a:ext cx="7772400" cy="76200"/>
          </a:xfrm>
        </p:spPr>
        <p:txBody>
          <a:bodyPr>
            <a:normAutofit fontScale="90000"/>
          </a:bodyPr>
          <a:lstStyle/>
          <a:p>
            <a:endParaRPr lang="en-US"/>
          </a:p>
        </p:txBody>
      </p:sp>
      <p:sp>
        <p:nvSpPr>
          <p:cNvPr id="27651" name="Rectangle 3"/>
          <p:cNvSpPr>
            <a:spLocks noGrp="1" noChangeArrowheads="1"/>
          </p:cNvSpPr>
          <p:nvPr>
            <p:ph type="body" idx="1"/>
          </p:nvPr>
        </p:nvSpPr>
        <p:spPr>
          <a:xfrm>
            <a:off x="685800" y="609600"/>
            <a:ext cx="7772400" cy="5486400"/>
          </a:xfrm>
        </p:spPr>
        <p:txBody>
          <a:bodyPr/>
          <a:lstStyle/>
          <a:p>
            <a:pPr>
              <a:buFontTx/>
              <a:buNone/>
            </a:pPr>
            <a:r>
              <a:rPr lang="en-US"/>
              <a:t>Example:  Snakes - evolved from 4 legged ancestors.  Some pythons and boa constrictors have tiny bones that are all that remain of the legs. These vestigal legs have no function in walking which was the original purpose. </a:t>
            </a:r>
          </a:p>
          <a:p>
            <a:pPr>
              <a:buFontTx/>
              <a:buNone/>
            </a:pPr>
            <a:r>
              <a:rPr lang="en-US"/>
              <a:t>Example:  Humans - tail bone, appendix. </a:t>
            </a:r>
          </a:p>
          <a:p>
            <a:pPr>
              <a:buFontTx/>
              <a:buNone/>
            </a:pPr>
            <a:r>
              <a:rPr lang="en-US"/>
              <a:t>An appendix is believed to have been required to digest plant material.</a:t>
            </a:r>
          </a:p>
        </p:txBody>
      </p:sp>
    </p:spTree>
    <p:extLst>
      <p:ext uri="{BB962C8B-B14F-4D97-AF65-F5344CB8AC3E}">
        <p14:creationId xmlns:p14="http://schemas.microsoft.com/office/powerpoint/2010/main" val="1297504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flipV="1">
            <a:off x="685800" y="533400"/>
            <a:ext cx="7772400" cy="76200"/>
          </a:xfrm>
        </p:spPr>
        <p:txBody>
          <a:bodyPr>
            <a:normAutofit fontScale="90000"/>
          </a:bodyPr>
          <a:lstStyle/>
          <a:p>
            <a:endParaRPr lang="en-US"/>
          </a:p>
        </p:txBody>
      </p:sp>
      <p:sp>
        <p:nvSpPr>
          <p:cNvPr id="15363" name="Rectangle 3"/>
          <p:cNvSpPr>
            <a:spLocks noGrp="1" noChangeArrowheads="1"/>
          </p:cNvSpPr>
          <p:nvPr>
            <p:ph type="body" idx="1"/>
          </p:nvPr>
        </p:nvSpPr>
        <p:spPr>
          <a:xfrm>
            <a:off x="685800" y="533400"/>
            <a:ext cx="7772400" cy="5562600"/>
          </a:xfrm>
        </p:spPr>
        <p:txBody>
          <a:bodyPr/>
          <a:lstStyle/>
          <a:p>
            <a:r>
              <a:rPr lang="en-US" sz="2800"/>
              <a:t>Once reproductive isolation occurs, natural selection usually increases the differences between the separated populations.</a:t>
            </a:r>
          </a:p>
          <a:p>
            <a:r>
              <a:rPr lang="en-US" sz="2800"/>
              <a:t>As the populations become better adapted to different environments, their separate gene pools gradually become more dissimilar.</a:t>
            </a:r>
          </a:p>
          <a:p>
            <a:r>
              <a:rPr lang="en-US" sz="2800"/>
              <a:t>Now the species are separated by physical, behavioural and genetic differences.</a:t>
            </a:r>
          </a:p>
          <a:p>
            <a:r>
              <a:rPr lang="en-US" sz="2800"/>
              <a:t>Over a long enough period of reproductive isolation becomes permanent.  The separate populations have become separate species.</a:t>
            </a:r>
          </a:p>
          <a:p>
            <a:endParaRPr lang="en-US" sz="2800"/>
          </a:p>
        </p:txBody>
      </p:sp>
    </p:spTree>
    <p:extLst>
      <p:ext uri="{BB962C8B-B14F-4D97-AF65-F5344CB8AC3E}">
        <p14:creationId xmlns:p14="http://schemas.microsoft.com/office/powerpoint/2010/main" val="13924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Example of Speciation</a:t>
            </a:r>
          </a:p>
        </p:txBody>
      </p:sp>
      <p:sp>
        <p:nvSpPr>
          <p:cNvPr id="16387" name="Rectangle 3"/>
          <p:cNvSpPr>
            <a:spLocks noGrp="1" noChangeArrowheads="1"/>
          </p:cNvSpPr>
          <p:nvPr>
            <p:ph type="body" idx="1"/>
          </p:nvPr>
        </p:nvSpPr>
        <p:spPr/>
        <p:txBody>
          <a:bodyPr/>
          <a:lstStyle/>
          <a:p>
            <a:r>
              <a:rPr lang="en-US" dirty="0"/>
              <a:t>Darwin</a:t>
            </a:r>
            <a:r>
              <a:rPr lang="ja-JP" altLang="en-US" dirty="0"/>
              <a:t>’</a:t>
            </a:r>
            <a:r>
              <a:rPr lang="en-US" dirty="0"/>
              <a:t>s Finches  </a:t>
            </a:r>
          </a:p>
        </p:txBody>
      </p:sp>
    </p:spTree>
    <p:extLst>
      <p:ext uri="{BB962C8B-B14F-4D97-AF65-F5344CB8AC3E}">
        <p14:creationId xmlns:p14="http://schemas.microsoft.com/office/powerpoint/2010/main" val="958190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Speciation and Adaptive Radiation</a:t>
            </a:r>
          </a:p>
        </p:txBody>
      </p:sp>
      <p:sp>
        <p:nvSpPr>
          <p:cNvPr id="17411" name="Rectangle 3"/>
          <p:cNvSpPr>
            <a:spLocks noGrp="1" noChangeArrowheads="1"/>
          </p:cNvSpPr>
          <p:nvPr>
            <p:ph type="body" idx="1"/>
          </p:nvPr>
        </p:nvSpPr>
        <p:spPr/>
        <p:txBody>
          <a:bodyPr/>
          <a:lstStyle/>
          <a:p>
            <a:r>
              <a:rPr lang="en-US"/>
              <a:t>Darwin</a:t>
            </a:r>
            <a:r>
              <a:rPr lang="ja-JP" altLang="en-US"/>
              <a:t>’</a:t>
            </a:r>
            <a:r>
              <a:rPr lang="en-US"/>
              <a:t>s finches - the 14 species of finches on the Galapagos came about through the process of speciation which when results in many species is called </a:t>
            </a:r>
            <a:r>
              <a:rPr lang="en-US">
                <a:solidFill>
                  <a:schemeClr val="accent2"/>
                </a:solidFill>
              </a:rPr>
              <a:t>adaptive radiation or divergent evolution.</a:t>
            </a:r>
            <a:endParaRPr lang="en-US"/>
          </a:p>
          <a:p>
            <a:pPr lvl="1"/>
            <a:r>
              <a:rPr lang="en-US"/>
              <a:t>Movement away from a common ancestral form.</a:t>
            </a:r>
          </a:p>
        </p:txBody>
      </p:sp>
    </p:spTree>
    <p:extLst>
      <p:ext uri="{BB962C8B-B14F-4D97-AF65-F5344CB8AC3E}">
        <p14:creationId xmlns:p14="http://schemas.microsoft.com/office/powerpoint/2010/main" val="345668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flipV="1">
            <a:off x="685800" y="609600"/>
            <a:ext cx="7772400" cy="76200"/>
          </a:xfrm>
        </p:spPr>
        <p:txBody>
          <a:bodyPr>
            <a:normAutofit fontScale="90000"/>
          </a:bodyPr>
          <a:lstStyle/>
          <a:p>
            <a:endParaRPr lang="en-US"/>
          </a:p>
        </p:txBody>
      </p:sp>
      <p:sp>
        <p:nvSpPr>
          <p:cNvPr id="18435" name="Rectangle 3"/>
          <p:cNvSpPr>
            <a:spLocks noGrp="1" noChangeArrowheads="1"/>
          </p:cNvSpPr>
          <p:nvPr>
            <p:ph type="body" idx="1"/>
          </p:nvPr>
        </p:nvSpPr>
        <p:spPr>
          <a:xfrm>
            <a:off x="685800" y="685800"/>
            <a:ext cx="7772400" cy="5410200"/>
          </a:xfrm>
        </p:spPr>
        <p:txBody>
          <a:bodyPr/>
          <a:lstStyle/>
          <a:p>
            <a:r>
              <a:rPr lang="en-US" dirty="0"/>
              <a:t>Adaptive radiation occurred on the Hawaiian Islands among a group of birds called Hawaiian honeycreepers.</a:t>
            </a:r>
          </a:p>
          <a:p>
            <a:pPr lvl="1"/>
            <a:r>
              <a:rPr lang="en-US" dirty="0"/>
              <a:t>Resulted in a wide array of beak shapes and as many as 43 species.</a:t>
            </a:r>
          </a:p>
          <a:p>
            <a:pPr lvl="1">
              <a:buFontTx/>
              <a:buNone/>
            </a:pPr>
            <a:endParaRPr lang="en-US" dirty="0"/>
          </a:p>
          <a:p>
            <a:pPr lvl="1">
              <a:buFontTx/>
              <a:buNone/>
            </a:pPr>
            <a:r>
              <a:rPr lang="en-US" dirty="0"/>
              <a:t>Adaptive radiation is found throughout all living organisms.</a:t>
            </a:r>
          </a:p>
          <a:p>
            <a:pPr lvl="1">
              <a:buFontTx/>
              <a:buNone/>
            </a:pPr>
            <a:endParaRPr lang="en-US" dirty="0"/>
          </a:p>
        </p:txBody>
      </p:sp>
    </p:spTree>
    <p:extLst>
      <p:ext uri="{BB962C8B-B14F-4D97-AF65-F5344CB8AC3E}">
        <p14:creationId xmlns:p14="http://schemas.microsoft.com/office/powerpoint/2010/main" val="3168606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flipV="1">
            <a:off x="685800" y="533400"/>
            <a:ext cx="7772400" cy="76200"/>
          </a:xfrm>
        </p:spPr>
        <p:txBody>
          <a:bodyPr>
            <a:normAutofit fontScale="90000"/>
          </a:bodyPr>
          <a:lstStyle/>
          <a:p>
            <a:endParaRPr lang="en-US"/>
          </a:p>
        </p:txBody>
      </p:sp>
      <p:sp>
        <p:nvSpPr>
          <p:cNvPr id="14339" name="Rectangle 3"/>
          <p:cNvSpPr>
            <a:spLocks noGrp="1" noChangeArrowheads="1"/>
          </p:cNvSpPr>
          <p:nvPr>
            <p:ph type="body" idx="1"/>
          </p:nvPr>
        </p:nvSpPr>
        <p:spPr>
          <a:xfrm>
            <a:off x="685800" y="533400"/>
            <a:ext cx="7772400" cy="5562600"/>
          </a:xfrm>
        </p:spPr>
        <p:txBody>
          <a:bodyPr/>
          <a:lstStyle/>
          <a:p>
            <a:pPr marL="609600" indent="-609600">
              <a:lnSpc>
                <a:spcPct val="90000"/>
              </a:lnSpc>
            </a:pPr>
            <a:r>
              <a:rPr lang="en-US" u="sng"/>
              <a:t>What is the evidence for Evolution?</a:t>
            </a:r>
            <a:endParaRPr lang="en-US"/>
          </a:p>
          <a:p>
            <a:pPr marL="609600" indent="-609600">
              <a:lnSpc>
                <a:spcPct val="90000"/>
              </a:lnSpc>
              <a:buFont typeface="Arial" charset="0"/>
              <a:buAutoNum type="arabicPeriod"/>
            </a:pPr>
            <a:r>
              <a:rPr lang="en-US"/>
              <a:t>Age of Earth - 4 billion years old</a:t>
            </a:r>
          </a:p>
          <a:p>
            <a:pPr marL="609600" indent="-609600">
              <a:lnSpc>
                <a:spcPct val="90000"/>
              </a:lnSpc>
              <a:buFont typeface="Arial" charset="0"/>
              <a:buAutoNum type="arabicPeriod"/>
            </a:pPr>
            <a:r>
              <a:rPr lang="en-US"/>
              <a:t>Life on earth has changed over time.</a:t>
            </a:r>
          </a:p>
          <a:p>
            <a:pPr marL="609600" indent="-609600">
              <a:lnSpc>
                <a:spcPct val="90000"/>
              </a:lnSpc>
              <a:buFont typeface="Arial" charset="0"/>
              <a:buAutoNum type="arabicPeriod"/>
            </a:pPr>
            <a:r>
              <a:rPr lang="en-US"/>
              <a:t>Common descent</a:t>
            </a:r>
          </a:p>
          <a:p>
            <a:pPr marL="609600" indent="-609600">
              <a:lnSpc>
                <a:spcPct val="90000"/>
              </a:lnSpc>
              <a:buFont typeface="Arial" charset="0"/>
              <a:buNone/>
            </a:pPr>
            <a:endParaRPr lang="en-US"/>
          </a:p>
          <a:p>
            <a:pPr marL="609600" indent="-609600">
              <a:lnSpc>
                <a:spcPct val="90000"/>
              </a:lnSpc>
              <a:buFont typeface="Arial" charset="0"/>
              <a:buNone/>
            </a:pPr>
            <a:r>
              <a:rPr lang="en-US"/>
              <a:t>Most of the evidence is found in the rocks of the Earth.</a:t>
            </a:r>
          </a:p>
          <a:p>
            <a:pPr marL="609600" indent="-609600">
              <a:lnSpc>
                <a:spcPct val="90000"/>
              </a:lnSpc>
              <a:buFont typeface="Arial" charset="0"/>
              <a:buNone/>
            </a:pPr>
            <a:endParaRPr lang="en-US"/>
          </a:p>
          <a:p>
            <a:pPr marL="609600" indent="-609600">
              <a:lnSpc>
                <a:spcPct val="90000"/>
              </a:lnSpc>
              <a:buFont typeface="Arial" charset="0"/>
              <a:buNone/>
            </a:pPr>
            <a:r>
              <a:rPr lang="en-US"/>
              <a:t>Fossils are the preserved remains of ancient organisms.</a:t>
            </a:r>
          </a:p>
        </p:txBody>
      </p:sp>
    </p:spTree>
    <p:extLst>
      <p:ext uri="{BB962C8B-B14F-4D97-AF65-F5344CB8AC3E}">
        <p14:creationId xmlns:p14="http://schemas.microsoft.com/office/powerpoint/2010/main" val="542401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The Geologic Time Scale</a:t>
            </a:r>
          </a:p>
        </p:txBody>
      </p:sp>
      <p:sp>
        <p:nvSpPr>
          <p:cNvPr id="15363" name="Rectangle 3"/>
          <p:cNvSpPr>
            <a:spLocks noGrp="1" noChangeArrowheads="1"/>
          </p:cNvSpPr>
          <p:nvPr>
            <p:ph type="body" idx="1"/>
          </p:nvPr>
        </p:nvSpPr>
        <p:spPr/>
        <p:txBody>
          <a:bodyPr/>
          <a:lstStyle/>
          <a:p>
            <a:pPr>
              <a:lnSpc>
                <a:spcPct val="90000"/>
              </a:lnSpc>
            </a:pPr>
            <a:r>
              <a:rPr lang="en-US"/>
              <a:t>Used rock formations and fossils.</a:t>
            </a:r>
          </a:p>
          <a:p>
            <a:pPr>
              <a:lnSpc>
                <a:spcPct val="90000"/>
              </a:lnSpc>
            </a:pPr>
            <a:r>
              <a:rPr lang="en-US"/>
              <a:t>Radioactive dating - radioactive elements decay over time.  If the radioactive half-life of an element is known, the age of rocks and fossils can  be estimated.  </a:t>
            </a:r>
          </a:p>
          <a:p>
            <a:pPr>
              <a:lnSpc>
                <a:spcPct val="90000"/>
              </a:lnSpc>
            </a:pPr>
            <a:r>
              <a:rPr lang="en-US"/>
              <a:t>Carbon 14, Uranium-238 and Potasium-40 are used in dating old samples.</a:t>
            </a:r>
          </a:p>
        </p:txBody>
      </p:sp>
    </p:spTree>
    <p:extLst>
      <p:ext uri="{BB962C8B-B14F-4D97-AF65-F5344CB8AC3E}">
        <p14:creationId xmlns:p14="http://schemas.microsoft.com/office/powerpoint/2010/main" val="4044847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flipV="1">
            <a:off x="685800" y="533400"/>
            <a:ext cx="7772400" cy="76200"/>
          </a:xfrm>
        </p:spPr>
        <p:txBody>
          <a:bodyPr>
            <a:normAutofit fontScale="90000"/>
          </a:bodyPr>
          <a:lstStyle/>
          <a:p>
            <a:endParaRPr lang="en-US"/>
          </a:p>
        </p:txBody>
      </p:sp>
      <p:sp>
        <p:nvSpPr>
          <p:cNvPr id="16387" name="Rectangle 3"/>
          <p:cNvSpPr>
            <a:spLocks noGrp="1" noChangeArrowheads="1"/>
          </p:cNvSpPr>
          <p:nvPr>
            <p:ph type="body" idx="1"/>
          </p:nvPr>
        </p:nvSpPr>
        <p:spPr>
          <a:xfrm>
            <a:off x="685800" y="609600"/>
            <a:ext cx="7772400" cy="5486400"/>
          </a:xfrm>
        </p:spPr>
        <p:txBody>
          <a:bodyPr/>
          <a:lstStyle/>
          <a:p>
            <a:r>
              <a:rPr lang="en-US"/>
              <a:t>Using radioactive dating Earth is estimated to be 4.5 billion years old.</a:t>
            </a:r>
          </a:p>
          <a:p>
            <a:r>
              <a:rPr lang="en-US"/>
              <a:t>The time line has been divided into large amounts of time called </a:t>
            </a:r>
            <a:r>
              <a:rPr lang="en-US">
                <a:solidFill>
                  <a:schemeClr val="accent2"/>
                </a:solidFill>
              </a:rPr>
              <a:t>era</a:t>
            </a:r>
            <a:r>
              <a:rPr lang="en-US"/>
              <a:t>s, eras are further divided into </a:t>
            </a:r>
            <a:r>
              <a:rPr lang="en-US">
                <a:solidFill>
                  <a:schemeClr val="accent2"/>
                </a:solidFill>
              </a:rPr>
              <a:t>periods</a:t>
            </a:r>
            <a:r>
              <a:rPr lang="en-US"/>
              <a:t> and periods into </a:t>
            </a:r>
            <a:r>
              <a:rPr lang="en-US">
                <a:solidFill>
                  <a:schemeClr val="accent2"/>
                </a:solidFill>
              </a:rPr>
              <a:t>epochs</a:t>
            </a:r>
            <a:r>
              <a:rPr lang="en-US"/>
              <a:t>.</a:t>
            </a:r>
          </a:p>
        </p:txBody>
      </p:sp>
    </p:spTree>
    <p:extLst>
      <p:ext uri="{BB962C8B-B14F-4D97-AF65-F5344CB8AC3E}">
        <p14:creationId xmlns:p14="http://schemas.microsoft.com/office/powerpoint/2010/main" val="38349681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TotalTime>
  <Words>1089</Words>
  <Application>Microsoft Macintosh PowerPoint</Application>
  <PresentationFormat>On-screen Show (4:3)</PresentationFormat>
  <Paragraphs>76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14.4 The Development of New Species</vt:lpstr>
      <vt:lpstr>Process of Speciation</vt:lpstr>
      <vt:lpstr>PowerPoint Presentation</vt:lpstr>
      <vt:lpstr>Example of Speciation</vt:lpstr>
      <vt:lpstr>Speciation and Adaptive Radiation</vt:lpstr>
      <vt:lpstr>PowerPoint Presentation</vt:lpstr>
      <vt:lpstr>PowerPoint Presentation</vt:lpstr>
      <vt:lpstr>The Geologic Time Scale</vt:lpstr>
      <vt:lpstr>PowerPoint Presentation</vt:lpstr>
      <vt:lpstr> The Fossil Record</vt:lpstr>
      <vt:lpstr>PowerPoint Presentation</vt:lpstr>
      <vt:lpstr>PowerPoint Presentation</vt:lpstr>
      <vt:lpstr>PowerPoint Presentation</vt:lpstr>
      <vt:lpstr>PowerPoint Presentation</vt:lpstr>
      <vt:lpstr>PowerPoint Presentation</vt:lpstr>
      <vt:lpstr>PowerPoint Presentation</vt:lpstr>
      <vt:lpstr>13-4:  Evidence from Living Organisms</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ANDREA  PETERSEN</dc:creator>
  <cp:lastModifiedBy>ANDREA  PETERSEN</cp:lastModifiedBy>
  <cp:revision>3</cp:revision>
  <cp:lastPrinted>2014-09-24T14:38:13Z</cp:lastPrinted>
  <dcterms:created xsi:type="dcterms:W3CDTF">2014-09-24T14:33:31Z</dcterms:created>
  <dcterms:modified xsi:type="dcterms:W3CDTF">2014-09-24T14:50:24Z</dcterms:modified>
</cp:coreProperties>
</file>