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36"/>
  </p:notesMasterIdLst>
  <p:sldIdLst>
    <p:sldId id="304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309" r:id="rId12"/>
    <p:sldId id="276" r:id="rId13"/>
    <p:sldId id="279" r:id="rId14"/>
    <p:sldId id="295" r:id="rId15"/>
    <p:sldId id="297" r:id="rId16"/>
    <p:sldId id="296" r:id="rId17"/>
    <p:sldId id="298" r:id="rId18"/>
    <p:sldId id="277" r:id="rId19"/>
    <p:sldId id="306" r:id="rId20"/>
    <p:sldId id="286" r:id="rId21"/>
    <p:sldId id="307" r:id="rId22"/>
    <p:sldId id="288" r:id="rId23"/>
    <p:sldId id="289" r:id="rId24"/>
    <p:sldId id="290" r:id="rId25"/>
    <p:sldId id="291" r:id="rId26"/>
    <p:sldId id="292" r:id="rId27"/>
    <p:sldId id="302" r:id="rId28"/>
    <p:sldId id="278" r:id="rId29"/>
    <p:sldId id="293" r:id="rId30"/>
    <p:sldId id="294" r:id="rId31"/>
    <p:sldId id="299" r:id="rId32"/>
    <p:sldId id="310" r:id="rId33"/>
    <p:sldId id="284" r:id="rId34"/>
    <p:sldId id="30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B2387-9E42-444F-B7E6-3E2DA8AFAB41}" type="datetimeFigureOut">
              <a:rPr lang="en-US" smtClean="0"/>
              <a:t>14-09-16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C14D0-C1EC-1E42-9F52-3B5D97EF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5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0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5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0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7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5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14-09-16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3396785"/>
          </a:xfrm>
        </p:spPr>
        <p:txBody>
          <a:bodyPr/>
          <a:lstStyle/>
          <a:p>
            <a:r>
              <a:rPr lang="en-US" dirty="0" smtClean="0"/>
              <a:t>Class 3 </a:t>
            </a:r>
            <a:br>
              <a:rPr lang="en-US" dirty="0" smtClean="0"/>
            </a:br>
            <a:r>
              <a:rPr lang="en-US" dirty="0" smtClean="0"/>
              <a:t>Seedless Vascular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13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879623"/>
          </a:xfrm>
        </p:spPr>
        <p:txBody>
          <a:bodyPr/>
          <a:lstStyle/>
          <a:p>
            <a:r>
              <a:rPr lang="en-US" dirty="0" smtClean="0"/>
              <a:t>Life Cycle of Ferns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9270"/>
            <a:ext cx="8993619" cy="58887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Vascular plants</a:t>
            </a:r>
            <a:r>
              <a:rPr lang="en-US" sz="4000" dirty="0" smtClean="0"/>
              <a:t> – have a life cycle in which the diploid sporophyte is the dominant stage</a:t>
            </a:r>
          </a:p>
          <a:p>
            <a:r>
              <a:rPr lang="en-US" sz="4000" dirty="0"/>
              <a:t>The plant we recognize as a fern is a </a:t>
            </a:r>
            <a:r>
              <a:rPr lang="en-US" sz="4000" b="1" dirty="0"/>
              <a:t>diploid sporophyte.</a:t>
            </a:r>
          </a:p>
          <a:p>
            <a:pPr marL="0" indent="0">
              <a:buNone/>
            </a:pPr>
            <a:r>
              <a:rPr lang="en-US" sz="4000" b="1" dirty="0" smtClean="0"/>
              <a:t>Assignment 2 – LIFE CYLCLE OF A FERN due at the beginning of next class</a:t>
            </a:r>
          </a:p>
          <a:p>
            <a:pPr marL="0" indent="0">
              <a:buNone/>
            </a:pP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85745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5674" y="601616"/>
            <a:ext cx="7532497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Assignment 2:  LIFE CYCLE OF A FERN:</a:t>
            </a:r>
          </a:p>
          <a:p>
            <a:endParaRPr lang="en-US" sz="3200" b="1" dirty="0"/>
          </a:p>
          <a:p>
            <a:r>
              <a:rPr lang="en-US" sz="3200" dirty="0" smtClean="0"/>
              <a:t>Draw, color code and label the life cycle of a fern.  Include the following terms:  frond, </a:t>
            </a:r>
            <a:r>
              <a:rPr lang="en-US" sz="3200" dirty="0" err="1" smtClean="0"/>
              <a:t>sori</a:t>
            </a:r>
            <a:r>
              <a:rPr lang="en-US" sz="3200" dirty="0" smtClean="0"/>
              <a:t>, sporangium, sporophyte, spores, gametophyte, </a:t>
            </a:r>
            <a:r>
              <a:rPr lang="en-US" sz="3200" dirty="0" err="1" smtClean="0"/>
              <a:t>anteridium</a:t>
            </a:r>
            <a:r>
              <a:rPr lang="en-US" sz="3200" dirty="0" smtClean="0"/>
              <a:t>, </a:t>
            </a:r>
            <a:r>
              <a:rPr lang="en-US" sz="3200" dirty="0" err="1" smtClean="0"/>
              <a:t>archegonium</a:t>
            </a:r>
            <a:r>
              <a:rPr lang="en-US" sz="3200" dirty="0" smtClean="0"/>
              <a:t>, sperm, egg, sporophyte embryo, meiosis, fertilization, mitosis, haploid, n, diploid, 2n.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7708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r>
              <a:rPr lang="en-US" dirty="0" smtClean="0"/>
              <a:t>-4 SEED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Acorns, pine nuts, dandelion seeds, kernels of corn, seeds can be found everywhere.</a:t>
            </a:r>
          </a:p>
          <a:p>
            <a:r>
              <a:rPr lang="en-US" sz="4000" dirty="0" smtClean="0"/>
              <a:t>Two types of seed plants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i</a:t>
            </a:r>
            <a:r>
              <a:rPr lang="en-US" sz="4000" dirty="0" smtClean="0"/>
              <a:t>.  Gymnosperms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ii.  Angiosperms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139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have seed plants become so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1. </a:t>
            </a:r>
            <a:r>
              <a:rPr lang="en-US" sz="4000" b="1" dirty="0" smtClean="0"/>
              <a:t>Fertilization</a:t>
            </a:r>
            <a:r>
              <a:rPr lang="en-US" sz="4000" dirty="0" smtClean="0"/>
              <a:t> does </a:t>
            </a:r>
            <a:r>
              <a:rPr lang="en-US" sz="4000" b="1" dirty="0" smtClean="0"/>
              <a:t>not require water</a:t>
            </a:r>
            <a:r>
              <a:rPr lang="en-US" sz="4000" dirty="0" smtClean="0"/>
              <a:t>, therefore</a:t>
            </a:r>
          </a:p>
          <a:p>
            <a:r>
              <a:rPr lang="en-US" sz="4000" dirty="0" smtClean="0"/>
              <a:t>2.  Seed plants can live almost anywhere.</a:t>
            </a:r>
          </a:p>
          <a:p>
            <a:r>
              <a:rPr lang="en-US" sz="4000" dirty="0" smtClean="0"/>
              <a:t>3.  Adaptions that allow seed plants to reproduce w/o water include </a:t>
            </a:r>
          </a:p>
          <a:p>
            <a:pPr lvl="2"/>
            <a:r>
              <a:rPr lang="en-US" sz="3600" dirty="0" err="1" smtClean="0"/>
              <a:t>i</a:t>
            </a:r>
            <a:r>
              <a:rPr lang="en-US" sz="3600" dirty="0" smtClean="0"/>
              <a:t>.  Flowers or cones</a:t>
            </a:r>
          </a:p>
          <a:p>
            <a:pPr lvl="2"/>
            <a:r>
              <a:rPr lang="en-US" sz="3600" dirty="0" smtClean="0"/>
              <a:t>Ii.  Transfer of sperm by pollination.</a:t>
            </a:r>
          </a:p>
          <a:p>
            <a:pPr lvl="2"/>
            <a:r>
              <a:rPr lang="en-US" sz="3600" dirty="0" smtClean="0"/>
              <a:t>Iii.  Protection of </a:t>
            </a:r>
            <a:r>
              <a:rPr lang="en-US" sz="3600" dirty="0" err="1" smtClean="0"/>
              <a:t>embroys</a:t>
            </a:r>
            <a:r>
              <a:rPr lang="en-US" sz="3600" dirty="0" smtClean="0"/>
              <a:t> in seeds.</a:t>
            </a:r>
          </a:p>
        </p:txBody>
      </p:sp>
    </p:spTree>
    <p:extLst>
      <p:ext uri="{BB962C8B-B14F-4D97-AF65-F5344CB8AC3E}">
        <p14:creationId xmlns:p14="http://schemas.microsoft.com/office/powerpoint/2010/main" val="80833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.  Flowers and Cones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</a:t>
            </a:r>
            <a:r>
              <a:rPr lang="en-US" sz="4000" b="1" dirty="0" smtClean="0"/>
              <a:t>flowers are the seed-bearing </a:t>
            </a:r>
            <a:r>
              <a:rPr lang="en-US" sz="4000" dirty="0" smtClean="0"/>
              <a:t>structures of </a:t>
            </a:r>
            <a:r>
              <a:rPr lang="en-US" sz="4000" b="1" dirty="0" smtClean="0"/>
              <a:t>angiosperms. </a:t>
            </a:r>
          </a:p>
          <a:p>
            <a:pPr marL="0" indent="0">
              <a:buNone/>
            </a:pPr>
            <a:r>
              <a:rPr lang="en-US" sz="4000" dirty="0"/>
              <a:t>-</a:t>
            </a:r>
            <a:r>
              <a:rPr lang="en-US" sz="4000" dirty="0" smtClean="0"/>
              <a:t> </a:t>
            </a:r>
            <a:r>
              <a:rPr lang="en-US" sz="4000" b="1" dirty="0" smtClean="0"/>
              <a:t>Cones</a:t>
            </a:r>
            <a:r>
              <a:rPr lang="en-US" sz="4000" dirty="0" smtClean="0"/>
              <a:t>  are the </a:t>
            </a:r>
            <a:r>
              <a:rPr lang="en-US" sz="4000" b="1" dirty="0" smtClean="0"/>
              <a:t>seed bearing </a:t>
            </a:r>
            <a:r>
              <a:rPr lang="en-US" sz="4000" dirty="0" smtClean="0"/>
              <a:t>structure of </a:t>
            </a:r>
            <a:r>
              <a:rPr lang="en-US" sz="4000" b="1" dirty="0" smtClean="0"/>
              <a:t>gymnosperms</a:t>
            </a:r>
          </a:p>
        </p:txBody>
      </p:sp>
    </p:spTree>
    <p:extLst>
      <p:ext uri="{BB962C8B-B14F-4D97-AF65-F5344CB8AC3E}">
        <p14:creationId xmlns:p14="http://schemas.microsoft.com/office/powerpoint/2010/main" val="7628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Pollen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In </a:t>
            </a:r>
            <a:r>
              <a:rPr lang="en-US" sz="4000" b="1" dirty="0" smtClean="0"/>
              <a:t>seed plants </a:t>
            </a:r>
            <a:r>
              <a:rPr lang="en-US" sz="4000" dirty="0" smtClean="0"/>
              <a:t>the entire </a:t>
            </a:r>
            <a:r>
              <a:rPr lang="en-US" sz="4000" b="1" dirty="0" smtClean="0"/>
              <a:t>male gametophyte</a:t>
            </a:r>
            <a:r>
              <a:rPr lang="en-US" sz="4000" dirty="0" smtClean="0"/>
              <a:t> is contained in a structure called a </a:t>
            </a:r>
            <a:r>
              <a:rPr lang="en-US" sz="4000" b="1" dirty="0" smtClean="0"/>
              <a:t>pollen grain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Sperm produced by this </a:t>
            </a:r>
            <a:r>
              <a:rPr lang="en-US" sz="4000" b="1" dirty="0" smtClean="0"/>
              <a:t>gametophyte</a:t>
            </a:r>
            <a:r>
              <a:rPr lang="en-US" sz="4000" dirty="0" smtClean="0"/>
              <a:t> do not swim thru water to fertilize the eggs, instead the </a:t>
            </a:r>
            <a:r>
              <a:rPr lang="en-US" sz="4000" b="1" dirty="0" smtClean="0"/>
              <a:t>pollen</a:t>
            </a:r>
            <a:r>
              <a:rPr lang="en-US" sz="4000" dirty="0" smtClean="0"/>
              <a:t> </a:t>
            </a:r>
            <a:r>
              <a:rPr lang="en-US" sz="4000" b="1" dirty="0" smtClean="0"/>
              <a:t>grain</a:t>
            </a:r>
            <a:r>
              <a:rPr lang="en-US" sz="4000" dirty="0" smtClean="0"/>
              <a:t> is carried to the female reproductive structure by </a:t>
            </a:r>
            <a:r>
              <a:rPr lang="en-US" sz="4000" b="1" dirty="0" smtClean="0"/>
              <a:t>wind, insects or small animals.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b="1" dirty="0" smtClean="0"/>
              <a:t>transfer of pollen </a:t>
            </a:r>
            <a:r>
              <a:rPr lang="en-US" sz="4000" dirty="0" smtClean="0"/>
              <a:t>from the male reproductive structure to the female reproductive structure is called </a:t>
            </a:r>
            <a:r>
              <a:rPr lang="en-US" sz="4000" b="1" dirty="0" smtClean="0"/>
              <a:t>pollination.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611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Seeds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A </a:t>
            </a:r>
            <a:r>
              <a:rPr lang="en-US" sz="4000" b="1" dirty="0" smtClean="0"/>
              <a:t>seed</a:t>
            </a:r>
            <a:r>
              <a:rPr lang="en-US" sz="4000" dirty="0" smtClean="0"/>
              <a:t> is the </a:t>
            </a:r>
            <a:r>
              <a:rPr lang="en-US" sz="4000" b="1" dirty="0" smtClean="0"/>
              <a:t>embryo </a:t>
            </a:r>
            <a:r>
              <a:rPr lang="en-US" sz="4000" dirty="0" smtClean="0"/>
              <a:t>of a plant;  the seed  is encased in a </a:t>
            </a:r>
            <a:r>
              <a:rPr lang="en-US" sz="4000" b="1" dirty="0" smtClean="0"/>
              <a:t>protective covering </a:t>
            </a:r>
            <a:r>
              <a:rPr lang="en-US" sz="4000" dirty="0" smtClean="0"/>
              <a:t>and surrounded by a </a:t>
            </a:r>
            <a:r>
              <a:rPr lang="en-US" sz="4000" b="1" dirty="0" smtClean="0"/>
              <a:t>food supply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An </a:t>
            </a:r>
            <a:r>
              <a:rPr lang="en-US" sz="4000" b="1" dirty="0" smtClean="0"/>
              <a:t>embryo</a:t>
            </a:r>
            <a:r>
              <a:rPr lang="en-US" sz="4000" dirty="0" smtClean="0"/>
              <a:t> is an organism in its early stages of development – its </a:t>
            </a:r>
            <a:r>
              <a:rPr lang="en-US" sz="4000" b="1" dirty="0" smtClean="0"/>
              <a:t>diploid.  </a:t>
            </a:r>
            <a:r>
              <a:rPr lang="en-US" sz="4000" dirty="0" smtClean="0"/>
              <a:t>The embryo often stops growing while it is contained within the seed;  the embryo can remain like this for weeks, months, or even years.</a:t>
            </a:r>
          </a:p>
          <a:p>
            <a:r>
              <a:rPr lang="en-US" sz="4000" dirty="0" smtClean="0"/>
              <a:t>When the embryo does begin to grow it uses </a:t>
            </a:r>
            <a:r>
              <a:rPr lang="en-US" sz="4000" dirty="0" err="1" smtClean="0"/>
              <a:t>nurtients</a:t>
            </a:r>
            <a:r>
              <a:rPr lang="en-US" sz="4000" dirty="0" smtClean="0"/>
              <a:t> from the stored food supply  – grows into </a:t>
            </a:r>
            <a:r>
              <a:rPr lang="en-US" sz="4000" b="1" dirty="0" smtClean="0"/>
              <a:t>a sporophyte.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290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The </a:t>
            </a:r>
            <a:r>
              <a:rPr lang="en-US" sz="4000" b="1" dirty="0"/>
              <a:t>seed coat</a:t>
            </a:r>
            <a:r>
              <a:rPr lang="en-US" sz="4000" dirty="0"/>
              <a:t> surrounds and protects the embryo and keeps the contents of the seed from </a:t>
            </a:r>
            <a:r>
              <a:rPr lang="en-US" sz="4000" b="1" dirty="0"/>
              <a:t>drying out</a:t>
            </a:r>
            <a:r>
              <a:rPr lang="en-US" sz="4000" dirty="0"/>
              <a:t>.</a:t>
            </a:r>
          </a:p>
          <a:p>
            <a:r>
              <a:rPr lang="en-US" sz="4000" dirty="0"/>
              <a:t>Seeds can survive long periods of extreme weather conditions – </a:t>
            </a:r>
            <a:r>
              <a:rPr lang="en-US" sz="4000" dirty="0" smtClean="0"/>
              <a:t>only </a:t>
            </a:r>
            <a:r>
              <a:rPr lang="en-US" sz="4000" dirty="0"/>
              <a:t>to grow when the conditions are right</a:t>
            </a:r>
          </a:p>
          <a:p>
            <a:r>
              <a:rPr lang="en-US" sz="4000" dirty="0" smtClean="0"/>
              <a:t>Seeds may also have special tissues or structures that aid in their dispersal to other habitats</a:t>
            </a:r>
          </a:p>
          <a:p>
            <a:pPr lvl="1"/>
            <a:r>
              <a:rPr lang="en-US" sz="3800" dirty="0" smtClean="0"/>
              <a:t>Ex.  Some seed coats are textured so they stick to the fur or feathers of animals.</a:t>
            </a:r>
          </a:p>
          <a:p>
            <a:pPr lvl="1"/>
            <a:r>
              <a:rPr lang="en-US" sz="3800" dirty="0" smtClean="0"/>
              <a:t>Ex. Some seeds are contained in fleshy tissues that are eaten and dispersed by animals.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8227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Gymnosperms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</a:t>
            </a:r>
            <a:r>
              <a:rPr lang="en-US" sz="4000" b="1" dirty="0" smtClean="0"/>
              <a:t>bear their seeds </a:t>
            </a:r>
            <a:r>
              <a:rPr lang="en-US" sz="4000" dirty="0" smtClean="0"/>
              <a:t>directly on the </a:t>
            </a:r>
            <a:r>
              <a:rPr lang="en-US" sz="4000" b="1" dirty="0" smtClean="0"/>
              <a:t>surface of cones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-</a:t>
            </a:r>
            <a:r>
              <a:rPr lang="en-US" sz="4000" dirty="0" err="1" smtClean="0"/>
              <a:t>incl</a:t>
            </a:r>
            <a:r>
              <a:rPr lang="en-US" sz="4000" dirty="0" smtClean="0"/>
              <a:t> conifers, cycads, ancient ginkgoes and </a:t>
            </a:r>
            <a:r>
              <a:rPr lang="en-US" sz="4000" dirty="0" err="1" smtClean="0"/>
              <a:t>gnetophytes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4246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654" b="106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870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22-3 SEEDLESS VASCULAR 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23265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VASCULAR TISSUE</a:t>
            </a:r>
            <a:r>
              <a:rPr lang="en-US" sz="4000" dirty="0" smtClean="0"/>
              <a:t>	</a:t>
            </a:r>
          </a:p>
          <a:p>
            <a:pPr marL="0" indent="0">
              <a:buNone/>
            </a:pPr>
            <a:r>
              <a:rPr lang="en-US" sz="4000" dirty="0" smtClean="0"/>
              <a:t> 	</a:t>
            </a:r>
            <a:r>
              <a:rPr lang="en-US" sz="4000" b="1" dirty="0" smtClean="0"/>
              <a:t>-xylem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</a:t>
            </a:r>
            <a:r>
              <a:rPr lang="en-US" sz="4000" b="1" dirty="0" smtClean="0"/>
              <a:t>phloem</a:t>
            </a:r>
          </a:p>
          <a:p>
            <a:pPr marL="0" indent="0">
              <a:buNone/>
            </a:pPr>
            <a:r>
              <a:rPr lang="en-US" sz="4000" dirty="0" smtClean="0"/>
              <a:t>-move fluids through the plant body, even against the force of gravity.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-study the structure of vascular tissue next class when we study roots, stems and leaves.</a:t>
            </a:r>
          </a:p>
          <a:p>
            <a:pPr marL="0" indent="0">
              <a:buNone/>
            </a:pPr>
            <a:r>
              <a:rPr lang="en-US" sz="4000" b="1" dirty="0" smtClean="0"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sz="4000" b="1" dirty="0" smtClean="0"/>
              <a:t>spore</a:t>
            </a:r>
            <a:r>
              <a:rPr lang="en-US" sz="4000" dirty="0" smtClean="0"/>
              <a:t> bearing vascular plant.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559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Gymnosperms 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err="1"/>
              <a:t>Gnetophytes</a:t>
            </a:r>
            <a:r>
              <a:rPr lang="en-US" sz="3600" dirty="0"/>
              <a:t> p566</a:t>
            </a:r>
            <a:br>
              <a:rPr lang="en-US" sz="36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957" b="139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5429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Cycad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3477" b="134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9454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H="1" flipV="1">
            <a:off x="779463" y="-1"/>
            <a:ext cx="7583488" cy="1162144"/>
          </a:xfrm>
        </p:spPr>
        <p:txBody>
          <a:bodyPr>
            <a:normAutofit fontScale="90000"/>
          </a:bodyPr>
          <a:lstStyle/>
          <a:p>
            <a:r>
              <a:rPr lang="en-US" dirty="0"/>
              <a:t>Ginkgoes p567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16" y="1648622"/>
            <a:ext cx="8926783" cy="520937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931" y="1378357"/>
            <a:ext cx="6890935" cy="51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6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4512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8" y="668462"/>
            <a:ext cx="8722098" cy="599944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Confers p567 -568</a:t>
            </a:r>
          </a:p>
          <a:p>
            <a:pPr marL="0" indent="0">
              <a:buNone/>
            </a:pPr>
            <a:r>
              <a:rPr lang="en-US" sz="4000" b="1" dirty="0"/>
              <a:t> 	</a:t>
            </a:r>
            <a:r>
              <a:rPr lang="en-US" sz="4000" b="1" dirty="0" smtClean="0"/>
              <a:t>-</a:t>
            </a:r>
            <a:r>
              <a:rPr lang="en-US" sz="4000" dirty="0" smtClean="0"/>
              <a:t>most common </a:t>
            </a:r>
            <a:r>
              <a:rPr lang="en-US" sz="4000" b="1" dirty="0" smtClean="0"/>
              <a:t>gymnosperm</a:t>
            </a:r>
            <a:r>
              <a:rPr lang="en-US" sz="4000" dirty="0" smtClean="0"/>
              <a:t> – includes pines, spruces, firs, </a:t>
            </a:r>
            <a:r>
              <a:rPr lang="en-US" sz="4000" dirty="0" err="1" smtClean="0"/>
              <a:t>cedars,sequoias</a:t>
            </a:r>
            <a:r>
              <a:rPr lang="en-US" sz="4000" dirty="0" smtClean="0"/>
              <a:t>, redwoods, junipers and yews.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-giant redwoods </a:t>
            </a:r>
            <a:r>
              <a:rPr lang="en-US" sz="4000" dirty="0" smtClean="0"/>
              <a:t>grow up to </a:t>
            </a:r>
            <a:r>
              <a:rPr lang="en-US" sz="4000" b="1" dirty="0" smtClean="0"/>
              <a:t>100 meters</a:t>
            </a:r>
            <a:r>
              <a:rPr lang="en-US" sz="4000" dirty="0" smtClean="0"/>
              <a:t> in hgt.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b="1" dirty="0" smtClean="0"/>
              <a:t>-</a:t>
            </a:r>
            <a:r>
              <a:rPr lang="en-US" sz="4000" dirty="0" smtClean="0"/>
              <a:t>some pine trees can live for more than 4000 years.</a:t>
            </a:r>
          </a:p>
        </p:txBody>
      </p:sp>
    </p:spTree>
    <p:extLst>
      <p:ext uri="{BB962C8B-B14F-4D97-AF65-F5344CB8AC3E}">
        <p14:creationId xmlns:p14="http://schemas.microsoft.com/office/powerpoint/2010/main" val="282187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Ecology of Conifers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89" y="1470616"/>
            <a:ext cx="8588426" cy="518057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Conifers can live in a variety of biomes – on </a:t>
            </a:r>
            <a:r>
              <a:rPr lang="en-US" sz="4000" dirty="0" err="1" smtClean="0"/>
              <a:t>mtns</a:t>
            </a:r>
            <a:r>
              <a:rPr lang="en-US" sz="4000" dirty="0" smtClean="0"/>
              <a:t>, in sandy soil, in cool, moist areas .</a:t>
            </a:r>
          </a:p>
          <a:p>
            <a:r>
              <a:rPr lang="en-US" sz="4000" dirty="0" smtClean="0"/>
              <a:t>Conifer leaves  have specific adaptations  to dry conditions. </a:t>
            </a:r>
          </a:p>
          <a:p>
            <a:pPr lvl="1"/>
            <a:r>
              <a:rPr lang="en-US" sz="3800" dirty="0" smtClean="0"/>
              <a:t>- scientists believe that historically conifers lived in dry cool conditions.</a:t>
            </a:r>
          </a:p>
        </p:txBody>
      </p:sp>
    </p:spTree>
    <p:extLst>
      <p:ext uri="{BB962C8B-B14F-4D97-AF65-F5344CB8AC3E}">
        <p14:creationId xmlns:p14="http://schemas.microsoft.com/office/powerpoint/2010/main" val="21509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366"/>
            <a:ext cx="9144000" cy="672263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Conifer leaves are </a:t>
            </a:r>
            <a:r>
              <a:rPr lang="en-US" sz="4000" b="1" dirty="0" smtClean="0"/>
              <a:t>long and thin</a:t>
            </a:r>
            <a:r>
              <a:rPr lang="en-US" sz="4000" dirty="0" smtClean="0"/>
              <a:t>, this shape reduces the surface area from which water can be lost by evaporation;  contain a </a:t>
            </a:r>
            <a:r>
              <a:rPr lang="en-US" sz="4000" b="1" dirty="0" smtClean="0"/>
              <a:t>thick waxy </a:t>
            </a:r>
            <a:r>
              <a:rPr lang="en-US" sz="4000" dirty="0" smtClean="0"/>
              <a:t>coating;  the </a:t>
            </a:r>
            <a:r>
              <a:rPr lang="en-US" sz="4000" b="1" dirty="0" smtClean="0"/>
              <a:t>openings</a:t>
            </a:r>
            <a:r>
              <a:rPr lang="en-US" sz="4000" dirty="0" smtClean="0"/>
              <a:t> that allow for gas exchange are on the </a:t>
            </a:r>
            <a:r>
              <a:rPr lang="en-US" sz="4000" b="1" dirty="0" smtClean="0"/>
              <a:t>bottom</a:t>
            </a:r>
            <a:r>
              <a:rPr lang="en-US" sz="4000" dirty="0" smtClean="0"/>
              <a:t> of the leaf also reducing water loss.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060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2445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80" y="467924"/>
            <a:ext cx="7854145" cy="54232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conifers are </a:t>
            </a:r>
            <a:r>
              <a:rPr lang="en-US" sz="4000" b="1" dirty="0" smtClean="0"/>
              <a:t>evergreens</a:t>
            </a:r>
            <a:r>
              <a:rPr lang="en-US" sz="4000" dirty="0" smtClean="0"/>
              <a:t> – their </a:t>
            </a:r>
            <a:r>
              <a:rPr lang="en-US" sz="4000" b="1" dirty="0" smtClean="0"/>
              <a:t>leaves stay on the tree all year round</a:t>
            </a:r>
            <a:r>
              <a:rPr lang="en-US" sz="4000" dirty="0" smtClean="0"/>
              <a:t> and are replaced gradually over 2 – 14 years. </a:t>
            </a:r>
          </a:p>
          <a:p>
            <a:r>
              <a:rPr lang="en-US" sz="4000" dirty="0" smtClean="0"/>
              <a:t>Some conifers are </a:t>
            </a:r>
            <a:r>
              <a:rPr lang="en-US" sz="4000" b="1" dirty="0" smtClean="0"/>
              <a:t>not evergreen</a:t>
            </a:r>
            <a:r>
              <a:rPr lang="en-US" sz="4000" dirty="0" smtClean="0"/>
              <a:t> – such as larches and </a:t>
            </a:r>
            <a:r>
              <a:rPr lang="en-US" sz="4000" dirty="0" err="1" smtClean="0"/>
              <a:t>baldcypresses</a:t>
            </a:r>
            <a:r>
              <a:rPr lang="en-US" sz="4000" dirty="0" smtClean="0"/>
              <a:t> – they </a:t>
            </a:r>
            <a:r>
              <a:rPr lang="en-US" sz="4000" b="1" dirty="0" smtClean="0"/>
              <a:t>lose their needles every fall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551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BREATHE, BREATHE, BREATHE.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ANGIOSPERMS</a:t>
            </a:r>
            <a:br>
              <a:rPr lang="en-US" dirty="0" smtClean="0"/>
            </a:br>
            <a:r>
              <a:rPr lang="en-US" dirty="0" smtClean="0"/>
              <a:t>(Enclosed Seed)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Are flowering plants, bear their </a:t>
            </a:r>
            <a:r>
              <a:rPr lang="en-US" sz="4000" b="1" dirty="0" smtClean="0"/>
              <a:t>seeds</a:t>
            </a:r>
            <a:r>
              <a:rPr lang="en-US" sz="4000" dirty="0" smtClean="0"/>
              <a:t> within a </a:t>
            </a:r>
            <a:r>
              <a:rPr lang="en-US" sz="4000" b="1" dirty="0" smtClean="0"/>
              <a:t>layer of tissue </a:t>
            </a:r>
            <a:r>
              <a:rPr lang="en-US" sz="4000" dirty="0" smtClean="0"/>
              <a:t>that protects the seed.</a:t>
            </a:r>
          </a:p>
          <a:p>
            <a:r>
              <a:rPr lang="en-US" sz="4000" dirty="0" smtClean="0"/>
              <a:t>Develop </a:t>
            </a:r>
            <a:r>
              <a:rPr lang="en-US" sz="4000" b="1" dirty="0" smtClean="0"/>
              <a:t>unique reproductive organs</a:t>
            </a:r>
            <a:r>
              <a:rPr lang="en-US" sz="4000" dirty="0" smtClean="0"/>
              <a:t> known as </a:t>
            </a:r>
            <a:r>
              <a:rPr lang="en-US" sz="4000" b="1" dirty="0" smtClean="0"/>
              <a:t>flowers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Incl</a:t>
            </a:r>
            <a:r>
              <a:rPr lang="en-US" sz="4000" dirty="0" smtClean="0"/>
              <a:t> grasses, flowering trees and shrubs, all wildflowers and cultivated flowers.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45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Angiosperms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Flowers</a:t>
            </a:r>
            <a:r>
              <a:rPr lang="en-US" sz="4000" dirty="0" smtClean="0"/>
              <a:t> are an evolutionary advantage to plants b/c </a:t>
            </a:r>
            <a:r>
              <a:rPr lang="en-US" sz="4000" b="1" dirty="0" smtClean="0"/>
              <a:t>they attract animals </a:t>
            </a:r>
            <a:r>
              <a:rPr lang="en-US" sz="4000" dirty="0" smtClean="0"/>
              <a:t>such as bees, moths, hummingbirds, which then </a:t>
            </a:r>
            <a:r>
              <a:rPr lang="en-US" sz="4000" b="1" dirty="0" smtClean="0"/>
              <a:t>transport pollen from flower to flower</a:t>
            </a:r>
            <a:r>
              <a:rPr lang="en-US" sz="4000" dirty="0" smtClean="0"/>
              <a:t>.</a:t>
            </a:r>
          </a:p>
          <a:p>
            <a:r>
              <a:rPr lang="en-US" sz="4000" b="1" dirty="0" smtClean="0"/>
              <a:t>Animal Pollination</a:t>
            </a:r>
            <a:r>
              <a:rPr lang="en-US" sz="4000" dirty="0" smtClean="0"/>
              <a:t> is </a:t>
            </a:r>
            <a:r>
              <a:rPr lang="en-US" sz="4000" b="1" dirty="0" smtClean="0"/>
              <a:t>more efficient </a:t>
            </a:r>
            <a:r>
              <a:rPr lang="en-US" sz="4000" dirty="0" smtClean="0"/>
              <a:t>than </a:t>
            </a:r>
            <a:r>
              <a:rPr lang="en-US" sz="4000" b="1" dirty="0" smtClean="0"/>
              <a:t>wind pollination </a:t>
            </a:r>
            <a:r>
              <a:rPr lang="en-US" sz="4000" dirty="0" smtClean="0"/>
              <a:t>of most gymnosperms.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915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FERNS AND THEIR RELATIVES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-CLUB MOSSES, HORSETAILS AND FERNS.</a:t>
            </a:r>
          </a:p>
          <a:p>
            <a:r>
              <a:rPr lang="en-US" sz="4000" dirty="0" smtClean="0"/>
              <a:t>Have </a:t>
            </a:r>
            <a:r>
              <a:rPr lang="en-US" sz="4000" b="1" dirty="0" smtClean="0"/>
              <a:t>true </a:t>
            </a:r>
            <a:r>
              <a:rPr lang="en-US" sz="4000" dirty="0" smtClean="0"/>
              <a:t> roots, stems and leaves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294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34" y="135366"/>
            <a:ext cx="8671971" cy="653254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Flowers </a:t>
            </a:r>
            <a:r>
              <a:rPr lang="en-US" sz="3600" dirty="0" smtClean="0"/>
              <a:t>contain </a:t>
            </a:r>
            <a:r>
              <a:rPr lang="en-US" sz="3600" b="1" dirty="0" smtClean="0"/>
              <a:t>ovaries</a:t>
            </a:r>
            <a:r>
              <a:rPr lang="en-US" sz="3600" dirty="0" smtClean="0"/>
              <a:t> which surround and protect the seeds.</a:t>
            </a:r>
          </a:p>
          <a:p>
            <a:r>
              <a:rPr lang="en-US" sz="3600" dirty="0" smtClean="0"/>
              <a:t>After </a:t>
            </a:r>
            <a:r>
              <a:rPr lang="en-US" sz="3600" b="1" dirty="0" smtClean="0"/>
              <a:t>pollination</a:t>
            </a:r>
            <a:r>
              <a:rPr lang="en-US" sz="3600" dirty="0" smtClean="0"/>
              <a:t> the </a:t>
            </a:r>
            <a:r>
              <a:rPr lang="en-US" sz="3600" b="1" dirty="0" smtClean="0"/>
              <a:t>ovary</a:t>
            </a:r>
            <a:r>
              <a:rPr lang="en-US" sz="3600" dirty="0" smtClean="0"/>
              <a:t> develops into a </a:t>
            </a:r>
            <a:r>
              <a:rPr lang="en-US" sz="3600" b="1" dirty="0" smtClean="0"/>
              <a:t>fruit</a:t>
            </a:r>
            <a:r>
              <a:rPr lang="en-US" sz="3600" dirty="0" smtClean="0"/>
              <a:t>, which protects the </a:t>
            </a:r>
            <a:r>
              <a:rPr lang="en-US" sz="3600" b="1" dirty="0" smtClean="0"/>
              <a:t>seed</a:t>
            </a:r>
            <a:r>
              <a:rPr lang="en-US" sz="3600" dirty="0" smtClean="0"/>
              <a:t> and aids in its </a:t>
            </a:r>
            <a:r>
              <a:rPr lang="en-US" sz="3600" b="1" dirty="0" smtClean="0"/>
              <a:t>dispersal.</a:t>
            </a:r>
            <a:endParaRPr lang="en-US" sz="3600" dirty="0" smtClean="0"/>
          </a:p>
          <a:p>
            <a:r>
              <a:rPr lang="en-US" sz="3600" dirty="0" smtClean="0"/>
              <a:t>By using </a:t>
            </a:r>
            <a:r>
              <a:rPr lang="en-US" sz="3600" b="1" dirty="0" smtClean="0"/>
              <a:t>fruit</a:t>
            </a:r>
            <a:r>
              <a:rPr lang="en-US" sz="3600" dirty="0" smtClean="0"/>
              <a:t> to attract animals, flowering plants increase the ranges they inhabit, spreading seeds over 100s of </a:t>
            </a:r>
            <a:r>
              <a:rPr lang="en-US" sz="3600" dirty="0" err="1" smtClean="0"/>
              <a:t>kms</a:t>
            </a:r>
            <a:r>
              <a:rPr lang="en-U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039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314123"/>
          </a:xfrm>
        </p:spPr>
        <p:txBody>
          <a:bodyPr/>
          <a:lstStyle/>
          <a:p>
            <a:r>
              <a:rPr lang="en-US" sz="4400" u="sng" dirty="0" smtClean="0"/>
              <a:t>Categorizing Angiosperms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62" y="1600200"/>
            <a:ext cx="9027037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Monocots/Dicots</a:t>
            </a:r>
          </a:p>
          <a:p>
            <a:r>
              <a:rPr lang="en-US" sz="4000" b="1" dirty="0" smtClean="0"/>
              <a:t>Woody and Herbaceous Plants</a:t>
            </a:r>
          </a:p>
          <a:p>
            <a:r>
              <a:rPr lang="en-US" sz="4000" b="1" dirty="0" smtClean="0"/>
              <a:t>Annuals, Biennials and Perennials</a:t>
            </a:r>
          </a:p>
        </p:txBody>
      </p:sp>
    </p:spTree>
    <p:extLst>
      <p:ext uri="{BB962C8B-B14F-4D97-AF65-F5344CB8AC3E}">
        <p14:creationId xmlns:p14="http://schemas.microsoft.com/office/powerpoint/2010/main" val="271278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Flower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At the  end of class hand-in a labeled diagram of each a monocot flower and a dicot flower.</a:t>
            </a:r>
          </a:p>
          <a:p>
            <a:r>
              <a:rPr lang="en-US" sz="3600" dirty="0" smtClean="0"/>
              <a:t>Also hand in a chart comparing and contrasting a monocot plant with a dicot plant with respect to:  flower, leaf and seed.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9720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How do seeds differ from spores?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7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BREATHE, BREATHE, BREATHE.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 underground organs that absorb water and minerals.</a:t>
            </a:r>
          </a:p>
          <a:p>
            <a:r>
              <a:rPr lang="en-US" sz="4000" dirty="0" smtClean="0"/>
              <a:t>Vascular tissue is located in the </a:t>
            </a:r>
            <a:r>
              <a:rPr lang="en-US" sz="4000" dirty="0" err="1" smtClean="0"/>
              <a:t>centre</a:t>
            </a:r>
            <a:r>
              <a:rPr lang="en-US" sz="4000" dirty="0" smtClean="0"/>
              <a:t> of the root.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3195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 the photosynthetic organs that contain one or more bundles of vascular tissue.</a:t>
            </a:r>
          </a:p>
          <a:p>
            <a:r>
              <a:rPr lang="en-US" sz="4000" dirty="0" smtClean="0"/>
              <a:t>The vascular tissue is bundled into veins.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5334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 supporting structures that connect roots and leaves, carrying water and nutrients btw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962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MOSSES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-produced Earth’s first forests</a:t>
            </a:r>
          </a:p>
          <a:p>
            <a:pPr marL="0" indent="0">
              <a:buNone/>
            </a:pPr>
            <a:r>
              <a:rPr lang="en-US" sz="4000" dirty="0" smtClean="0"/>
              <a:t>-today club mosses are small plants that live in moist woodlands.</a:t>
            </a:r>
          </a:p>
          <a:p>
            <a:pPr marL="0" indent="0">
              <a:buNone/>
            </a:pPr>
            <a:r>
              <a:rPr lang="en-US" sz="4000" dirty="0" smtClean="0"/>
              <a:t>-some look like miniature pine trees – common name is ground pine.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024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Omit.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62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Large leaves are called ____________.</a:t>
            </a:r>
          </a:p>
          <a:p>
            <a:r>
              <a:rPr lang="en-US" sz="4000" dirty="0" smtClean="0"/>
              <a:t>Creeping underground stems are called _________.</a:t>
            </a:r>
          </a:p>
          <a:p>
            <a:r>
              <a:rPr lang="en-US" sz="4000" dirty="0" smtClean="0"/>
              <a:t>Most abundant in _____habitats or </a:t>
            </a:r>
            <a:r>
              <a:rPr lang="en-US" sz="4000" dirty="0" err="1" smtClean="0"/>
              <a:t>seasonly</a:t>
            </a:r>
            <a:r>
              <a:rPr lang="en-US" sz="4000" dirty="0" smtClean="0"/>
              <a:t> _____habitats.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467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1011</Words>
  <Application>Microsoft Macintosh PowerPoint</Application>
  <PresentationFormat>On-screen Show (4:3)</PresentationFormat>
  <Paragraphs>104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Class 3  Seedless Vascular Plants </vt:lpstr>
      <vt:lpstr>22-3 SEEDLESS VASCULAR PLANTS </vt:lpstr>
      <vt:lpstr>FERNS AND THEIR RELATIVES</vt:lpstr>
      <vt:lpstr>ROOTS</vt:lpstr>
      <vt:lpstr>Leaves</vt:lpstr>
      <vt:lpstr>STEMS</vt:lpstr>
      <vt:lpstr>CLUB MOSSES</vt:lpstr>
      <vt:lpstr>HORSETAILS</vt:lpstr>
      <vt:lpstr>FERNS</vt:lpstr>
      <vt:lpstr>Life Cycle of Ferns</vt:lpstr>
      <vt:lpstr>PowerPoint Presentation</vt:lpstr>
      <vt:lpstr>22-4 SEED PLANTS </vt:lpstr>
      <vt:lpstr>Why have seed plants become so successful?</vt:lpstr>
      <vt:lpstr>i.  Flowers and Cones</vt:lpstr>
      <vt:lpstr>ii.  Pollen</vt:lpstr>
      <vt:lpstr>iii.  Seeds</vt:lpstr>
      <vt:lpstr>PowerPoint Presentation</vt:lpstr>
      <vt:lpstr>Gymnosperms</vt:lpstr>
      <vt:lpstr>PowerPoint Presentation</vt:lpstr>
      <vt:lpstr>Gymnosperms  Gnetophytes p566  </vt:lpstr>
      <vt:lpstr>Cycad</vt:lpstr>
      <vt:lpstr>Ginkgoes p567 </vt:lpstr>
      <vt:lpstr>PowerPoint Presentation</vt:lpstr>
      <vt:lpstr>Ecology of Conifers</vt:lpstr>
      <vt:lpstr>PowerPoint Presentation</vt:lpstr>
      <vt:lpstr>PowerPoint Presentation</vt:lpstr>
      <vt:lpstr>BREAK </vt:lpstr>
      <vt:lpstr>ANGIOSPERMS (Enclosed Seed)</vt:lpstr>
      <vt:lpstr>Angiosperms continued</vt:lpstr>
      <vt:lpstr>PowerPoint Presentation</vt:lpstr>
      <vt:lpstr>Categorizing Angiosperms</vt:lpstr>
      <vt:lpstr>Flower Lab</vt:lpstr>
      <vt:lpstr>PowerPoint Presentation</vt:lpstr>
      <vt:lpstr>BREAK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USES OF MOSSES</dc:title>
  <dc:creator>ANDREA  PETERSEN</dc:creator>
  <cp:lastModifiedBy>ANDREA  PETERSEN</cp:lastModifiedBy>
  <cp:revision>36</cp:revision>
  <dcterms:created xsi:type="dcterms:W3CDTF">2014-03-05T05:06:17Z</dcterms:created>
  <dcterms:modified xsi:type="dcterms:W3CDTF">2014-09-17T06:33:20Z</dcterms:modified>
</cp:coreProperties>
</file>