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2" r:id="rId15"/>
    <p:sldId id="288" r:id="rId16"/>
    <p:sldId id="290" r:id="rId17"/>
    <p:sldId id="291" r:id="rId18"/>
    <p:sldId id="293" r:id="rId19"/>
    <p:sldId id="273" r:id="rId20"/>
    <p:sldId id="278" r:id="rId21"/>
    <p:sldId id="280" r:id="rId22"/>
    <p:sldId id="274" r:id="rId23"/>
    <p:sldId id="282" r:id="rId24"/>
    <p:sldId id="283" r:id="rId25"/>
    <p:sldId id="284" r:id="rId26"/>
    <p:sldId id="286" r:id="rId27"/>
    <p:sldId id="275" r:id="rId28"/>
    <p:sldId id="301" r:id="rId29"/>
    <p:sldId id="302" r:id="rId30"/>
    <p:sldId id="303" r:id="rId31"/>
    <p:sldId id="304" r:id="rId32"/>
    <p:sldId id="30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4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7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0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4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3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14-09-21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1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14-09-21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0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14-09-21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3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14-09-21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14-09-21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4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1F32-60FE-694B-93D2-9259A4D0D87F}" type="datetimeFigureOut">
              <a:rPr lang="en-US" smtClean="0"/>
              <a:t>14-09-21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11F32-60FE-694B-93D2-9259A4D0D87F}" type="datetimeFigureOut">
              <a:rPr lang="en-US" smtClean="0"/>
              <a:t>14-09-21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18B3C-00B8-DF4F-97DF-764DF5EB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5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551"/>
            <a:ext cx="7772400" cy="2486500"/>
          </a:xfrm>
        </p:spPr>
        <p:txBody>
          <a:bodyPr/>
          <a:lstStyle/>
          <a:p>
            <a:r>
              <a:rPr lang="en-US" dirty="0" smtClean="0"/>
              <a:t>CHAPTER 23 </a:t>
            </a:r>
            <a:br>
              <a:rPr lang="en-US" dirty="0" smtClean="0"/>
            </a:br>
            <a:r>
              <a:rPr lang="en-US" dirty="0" smtClean="0"/>
              <a:t>ROOTS, STEMS AND LEAVES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9727"/>
            <a:ext cx="6400800" cy="334907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4400" dirty="0" smtClean="0"/>
              <a:t>FUNCTION OF ROOTS</a:t>
            </a:r>
          </a:p>
          <a:p>
            <a:pPr algn="l"/>
            <a:endParaRPr lang="en-US" sz="4400" dirty="0"/>
          </a:p>
          <a:p>
            <a:pPr algn="l"/>
            <a:r>
              <a:rPr lang="en-US" sz="4400" dirty="0" smtClean="0"/>
              <a:t>FUNCTION OF STEMS</a:t>
            </a:r>
          </a:p>
          <a:p>
            <a:pPr algn="l"/>
            <a:endParaRPr lang="en-US" sz="4400" dirty="0"/>
          </a:p>
          <a:p>
            <a:pPr algn="l"/>
            <a:r>
              <a:rPr lang="en-US" sz="4400" dirty="0" smtClean="0"/>
              <a:t>FUNCTION OF LEAVES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3840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69332"/>
            <a:ext cx="8229600" cy="629549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 err="1" smtClean="0"/>
              <a:t>i</a:t>
            </a:r>
            <a:r>
              <a:rPr lang="en-US" sz="4000" dirty="0" smtClean="0"/>
              <a:t>.  Xylem </a:t>
            </a:r>
          </a:p>
          <a:p>
            <a:pPr marL="457200" lvl="1" indent="0">
              <a:buNone/>
            </a:pPr>
            <a:endParaRPr lang="en-US" sz="4000" dirty="0"/>
          </a:p>
          <a:p>
            <a:pPr marL="457200" lvl="1" indent="0">
              <a:buNone/>
            </a:pPr>
            <a:r>
              <a:rPr lang="en-US" sz="4000" dirty="0" smtClean="0"/>
              <a:t>Transports water away from the roots and throughout the plant.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272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3029"/>
          </a:xfrm>
        </p:spPr>
        <p:txBody>
          <a:bodyPr/>
          <a:lstStyle/>
          <a:p>
            <a:r>
              <a:rPr lang="en-US" dirty="0" smtClean="0"/>
              <a:t>ii.  Phloem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Phloem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Provides a conduit thru which sugars and other foods are carried in water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7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TISSUE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Cells that lie btw dermal tissue and vascular tissue make up the </a:t>
            </a:r>
            <a:r>
              <a:rPr lang="en-US" b="1" dirty="0" smtClean="0"/>
              <a:t>ground tissue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b="1" dirty="0" smtClean="0"/>
              <a:t>parenchyma cells</a:t>
            </a:r>
            <a:r>
              <a:rPr lang="en-US" dirty="0" smtClean="0"/>
              <a:t>  -have </a:t>
            </a:r>
            <a:r>
              <a:rPr lang="en-US" b="1" dirty="0" smtClean="0"/>
              <a:t>thin cell walls and large central vacuoles </a:t>
            </a:r>
            <a:r>
              <a:rPr lang="en-US" dirty="0" err="1" smtClean="0"/>
              <a:t>surr</a:t>
            </a:r>
            <a:r>
              <a:rPr lang="en-US" dirty="0" smtClean="0"/>
              <a:t> by a </a:t>
            </a:r>
            <a:r>
              <a:rPr lang="en-US" b="1" dirty="0" smtClean="0"/>
              <a:t>thin layer of cytoplasm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leaves </a:t>
            </a:r>
            <a:r>
              <a:rPr lang="en-US" b="1" dirty="0" smtClean="0"/>
              <a:t>parenchyma cells</a:t>
            </a:r>
            <a:r>
              <a:rPr lang="en-US" dirty="0" smtClean="0"/>
              <a:t> are stacked with </a:t>
            </a:r>
            <a:r>
              <a:rPr lang="en-US" b="1" dirty="0" smtClean="0"/>
              <a:t>chloroplasts </a:t>
            </a:r>
            <a:r>
              <a:rPr lang="en-US" dirty="0" smtClean="0"/>
              <a:t>– site of photosynthesis.</a:t>
            </a:r>
          </a:p>
          <a:p>
            <a:r>
              <a:rPr lang="en-US" dirty="0" smtClean="0"/>
              <a:t>Ground tissue may also contain two other types of cells which have </a:t>
            </a:r>
            <a:r>
              <a:rPr lang="en-US" b="1" dirty="0" smtClean="0"/>
              <a:t>a thicker cell wall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-collenchyma cells    -sclerenchyma cells</a:t>
            </a:r>
          </a:p>
        </p:txBody>
      </p:sp>
    </p:spTree>
    <p:extLst>
      <p:ext uri="{BB962C8B-B14F-4D97-AF65-F5344CB8AC3E}">
        <p14:creationId xmlns:p14="http://schemas.microsoft.com/office/powerpoint/2010/main" val="349878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b="1" dirty="0" smtClean="0"/>
              <a:t>-collenchyma cells    -</a:t>
            </a:r>
            <a:r>
              <a:rPr lang="en-US" dirty="0" smtClean="0"/>
              <a:t>support cells – make up the strings of a stalk of celery.</a:t>
            </a:r>
            <a:endParaRPr lang="en-US" b="1" dirty="0"/>
          </a:p>
          <a:p>
            <a:r>
              <a:rPr lang="en-US" b="1" dirty="0" smtClean="0"/>
              <a:t>-sclerenchyma cells</a:t>
            </a:r>
            <a:r>
              <a:rPr lang="en-US" dirty="0" smtClean="0"/>
              <a:t> – make ground tissue tough and strong. 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777067"/>
            <a:ext cx="66040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1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Plant Growth and </a:t>
            </a:r>
            <a:r>
              <a:rPr lang="en-US" sz="3600" dirty="0" err="1" smtClean="0"/>
              <a:t>Meristematic</a:t>
            </a:r>
            <a:r>
              <a:rPr lang="en-US" sz="3600" dirty="0" smtClean="0"/>
              <a:t> Tissue </a:t>
            </a:r>
            <a:br>
              <a:rPr lang="en-US" sz="3600" dirty="0" smtClean="0"/>
            </a:br>
            <a:r>
              <a:rPr lang="en-US" sz="3600" dirty="0" smtClean="0"/>
              <a:t>pp582 - 583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800" dirty="0" smtClean="0"/>
              <a:t>-A plant grows longer and thicker in girth over its lifetime.</a:t>
            </a:r>
          </a:p>
          <a:p>
            <a:pPr marL="0" indent="0">
              <a:buNone/>
            </a:pPr>
            <a:r>
              <a:rPr lang="en-US" sz="3800" b="1" dirty="0" smtClean="0"/>
              <a:t>I.  PRIMARY GROWTH </a:t>
            </a:r>
          </a:p>
          <a:p>
            <a:pPr marL="0" indent="0">
              <a:buNone/>
            </a:pPr>
            <a:r>
              <a:rPr lang="en-US" sz="3800" dirty="0"/>
              <a:t>-</a:t>
            </a:r>
            <a:r>
              <a:rPr lang="en-US" sz="3800" dirty="0" smtClean="0"/>
              <a:t> grows in </a:t>
            </a:r>
            <a:r>
              <a:rPr lang="en-US" sz="3800" b="1" dirty="0" smtClean="0"/>
              <a:t>length</a:t>
            </a:r>
            <a:r>
              <a:rPr lang="en-US" sz="3800" dirty="0" smtClean="0"/>
              <a:t> due to cell production at the </a:t>
            </a:r>
            <a:r>
              <a:rPr lang="en-US" sz="3800" b="1" dirty="0" smtClean="0"/>
              <a:t>tips of roots, tips of shoots</a:t>
            </a:r>
            <a:r>
              <a:rPr lang="en-US" sz="3800" dirty="0" smtClean="0"/>
              <a:t>  - area called the  </a:t>
            </a:r>
            <a:r>
              <a:rPr lang="en-US" sz="3800" b="1" dirty="0" smtClean="0"/>
              <a:t>apical meristem.</a:t>
            </a:r>
          </a:p>
          <a:p>
            <a:pPr marL="0" indent="0">
              <a:buNone/>
            </a:pPr>
            <a:r>
              <a:rPr lang="en-US" sz="3800" b="1" dirty="0" smtClean="0"/>
              <a:t>-</a:t>
            </a:r>
            <a:r>
              <a:rPr lang="en-US" sz="3800" b="1" dirty="0" err="1" smtClean="0"/>
              <a:t>meristematic</a:t>
            </a:r>
            <a:r>
              <a:rPr lang="en-US" sz="3800" b="1" dirty="0" smtClean="0"/>
              <a:t> tissue</a:t>
            </a:r>
            <a:r>
              <a:rPr lang="en-US" sz="3800" dirty="0" smtClean="0"/>
              <a:t> is the only plant tissue that produces </a:t>
            </a:r>
            <a:r>
              <a:rPr lang="en-US" sz="3800" b="1" dirty="0" smtClean="0"/>
              <a:t>new cells</a:t>
            </a:r>
            <a:r>
              <a:rPr lang="en-US" sz="3800" dirty="0"/>
              <a:t> </a:t>
            </a:r>
            <a:r>
              <a:rPr lang="en-US" sz="3800" b="1" dirty="0" smtClean="0"/>
              <a:t> </a:t>
            </a:r>
            <a:r>
              <a:rPr lang="en-US" sz="3800" dirty="0" smtClean="0"/>
              <a:t>by </a:t>
            </a:r>
            <a:r>
              <a:rPr lang="en-US" sz="3800" b="1" dirty="0" smtClean="0"/>
              <a:t>mitosis</a:t>
            </a:r>
            <a:r>
              <a:rPr lang="en-US" sz="3800" dirty="0" smtClean="0"/>
              <a:t>.</a:t>
            </a:r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45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-flowers  develop at the apical meristem of a shoot.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358"/>
            <a:ext cx="8229600" cy="5805806"/>
          </a:xfrm>
        </p:spPr>
        <p:txBody>
          <a:bodyPr>
            <a:normAutofit/>
          </a:bodyPr>
          <a:lstStyle/>
          <a:p>
            <a:pPr marL="571500" indent="-571500">
              <a:buAutoNum type="romanUcPeriod" startAt="2"/>
            </a:pPr>
            <a:r>
              <a:rPr lang="en-US" b="1" dirty="0" smtClean="0"/>
              <a:t>Secondary </a:t>
            </a:r>
            <a:r>
              <a:rPr lang="en-US" b="1" dirty="0"/>
              <a:t>Growth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-increase in thickness/girth of the plant. </a:t>
            </a:r>
          </a:p>
          <a:p>
            <a:pPr marL="0" indent="0">
              <a:buNone/>
            </a:pPr>
            <a:r>
              <a:rPr lang="en-US" dirty="0" smtClean="0"/>
              <a:t>-takes place at the </a:t>
            </a:r>
            <a:r>
              <a:rPr lang="en-US" b="1" dirty="0" smtClean="0"/>
              <a:t>vascular cambium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b="1" dirty="0" err="1" smtClean="0"/>
              <a:t>meristematic</a:t>
            </a:r>
            <a:r>
              <a:rPr lang="en-US" b="1" dirty="0" smtClean="0"/>
              <a:t> cells </a:t>
            </a:r>
            <a:r>
              <a:rPr lang="en-US" dirty="0" smtClean="0"/>
              <a:t>produce </a:t>
            </a:r>
            <a:r>
              <a:rPr lang="en-US" b="1" dirty="0" smtClean="0"/>
              <a:t>new xylem </a:t>
            </a:r>
            <a:r>
              <a:rPr lang="en-US" dirty="0" smtClean="0"/>
              <a:t>and </a:t>
            </a:r>
            <a:r>
              <a:rPr lang="en-US" b="1" dirty="0" smtClean="0"/>
              <a:t>phloem</a:t>
            </a:r>
            <a:r>
              <a:rPr lang="en-US" dirty="0" smtClean="0"/>
              <a:t>.   </a:t>
            </a:r>
          </a:p>
          <a:p>
            <a:pPr marL="0" indent="0">
              <a:buNone/>
            </a:pPr>
            <a:r>
              <a:rPr lang="en-US" dirty="0" smtClean="0"/>
              <a:t>-the </a:t>
            </a:r>
            <a:r>
              <a:rPr lang="en-US" b="1" dirty="0" smtClean="0"/>
              <a:t>cambium</a:t>
            </a:r>
            <a:r>
              <a:rPr lang="en-US" dirty="0" smtClean="0"/>
              <a:t> continues to produce </a:t>
            </a:r>
            <a:r>
              <a:rPr lang="en-US" b="1" dirty="0" smtClean="0"/>
              <a:t>new layers of vascular tissue</a:t>
            </a:r>
            <a:r>
              <a:rPr lang="en-US" dirty="0" smtClean="0"/>
              <a:t> causing the </a:t>
            </a:r>
            <a:r>
              <a:rPr lang="en-US" b="1" dirty="0" smtClean="0"/>
              <a:t>stem</a:t>
            </a:r>
            <a:r>
              <a:rPr lang="en-US" dirty="0" smtClean="0"/>
              <a:t> to become </a:t>
            </a:r>
            <a:r>
              <a:rPr lang="en-US" b="1" dirty="0" smtClean="0"/>
              <a:t>thicker and thicker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26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FORMATION OF WOOD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-</a:t>
            </a:r>
            <a:r>
              <a:rPr lang="en-US" dirty="0" smtClean="0"/>
              <a:t>as the stems grow thicker, the older xylem near the </a:t>
            </a:r>
            <a:r>
              <a:rPr lang="en-US" dirty="0" err="1" smtClean="0"/>
              <a:t>centre</a:t>
            </a:r>
            <a:r>
              <a:rPr lang="en-US" dirty="0" smtClean="0"/>
              <a:t> of the stem no longer conducts water and forms </a:t>
            </a:r>
            <a:r>
              <a:rPr lang="en-US" b="1" dirty="0" smtClean="0"/>
              <a:t>heartwood</a:t>
            </a:r>
            <a:r>
              <a:rPr lang="en-US" dirty="0"/>
              <a:t> </a:t>
            </a:r>
            <a:r>
              <a:rPr lang="en-US" dirty="0" smtClean="0"/>
              <a:t>– darkens with age.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="1" dirty="0" smtClean="0"/>
              <a:t>heartwood</a:t>
            </a:r>
            <a:r>
              <a:rPr lang="en-US" dirty="0" smtClean="0"/>
              <a:t> is surrounded by </a:t>
            </a:r>
            <a:r>
              <a:rPr lang="en-US" b="1" dirty="0" smtClean="0"/>
              <a:t>sapwood</a:t>
            </a:r>
            <a:r>
              <a:rPr lang="en-US" dirty="0" smtClean="0"/>
              <a:t> which is active in fluid transport and therefore lighter in color.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6610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FORMATION OF </a:t>
            </a:r>
            <a:r>
              <a:rPr lang="en-US" b="1" dirty="0" smtClean="0"/>
              <a:t>BARK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 smtClean="0"/>
              <a:t>-as the tree thickens the old phloem is pushed outwards.</a:t>
            </a:r>
          </a:p>
          <a:p>
            <a:pPr marL="0" indent="0">
              <a:buNone/>
            </a:pPr>
            <a:r>
              <a:rPr lang="en-US" b="1" dirty="0" smtClean="0"/>
              <a:t>-</a:t>
            </a:r>
            <a:r>
              <a:rPr lang="en-US" dirty="0" smtClean="0"/>
              <a:t>as the tree continues to thicken from the inside the phloem tissue on the outside fragments  and forms the bark of the tree.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(Bark is old </a:t>
            </a:r>
            <a:r>
              <a:rPr lang="en-US" b="1" u="sng" dirty="0" smtClean="0"/>
              <a:t>phloem</a:t>
            </a:r>
            <a:r>
              <a:rPr lang="en-US" b="1" dirty="0" smtClean="0"/>
              <a:t> tissue)</a:t>
            </a:r>
          </a:p>
          <a:p>
            <a:pPr marL="0" indent="0">
              <a:buNone/>
            </a:pPr>
            <a:r>
              <a:rPr lang="en-US" b="1" dirty="0" smtClean="0"/>
              <a:t>(Wood: </a:t>
            </a:r>
            <a:r>
              <a:rPr lang="en-US" b="1" u="sng" dirty="0" smtClean="0"/>
              <a:t>old xylem </a:t>
            </a:r>
            <a:r>
              <a:rPr lang="en-US" b="1" dirty="0" smtClean="0"/>
              <a:t>is heartwood, </a:t>
            </a:r>
            <a:r>
              <a:rPr lang="en-US" b="1" u="sng" dirty="0" smtClean="0"/>
              <a:t>new xylem </a:t>
            </a:r>
            <a:r>
              <a:rPr lang="en-US" b="1" dirty="0" smtClean="0"/>
              <a:t>is sapwood.)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38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23-2 ROOOTS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types of roots – </a:t>
            </a:r>
            <a:r>
              <a:rPr lang="en-US" b="1" dirty="0" smtClean="0"/>
              <a:t>taproots</a:t>
            </a:r>
            <a:r>
              <a:rPr lang="en-US" dirty="0" smtClean="0"/>
              <a:t> – found mainly in dicots and </a:t>
            </a:r>
            <a:r>
              <a:rPr lang="en-US" b="1" dirty="0" smtClean="0"/>
              <a:t>fibrous roots</a:t>
            </a:r>
            <a:r>
              <a:rPr lang="en-US" dirty="0" smtClean="0"/>
              <a:t> which are found in monocots.</a:t>
            </a:r>
          </a:p>
          <a:p>
            <a:r>
              <a:rPr lang="en-US" b="1" dirty="0" smtClean="0"/>
              <a:t>1.  Taproot</a:t>
            </a:r>
            <a:r>
              <a:rPr lang="en-US" dirty="0" smtClean="0"/>
              <a:t> – the primary root grows long and thick while the secondary roots remain small.</a:t>
            </a:r>
          </a:p>
          <a:p>
            <a:pPr marL="0" indent="0">
              <a:buNone/>
            </a:pPr>
            <a:r>
              <a:rPr lang="en-US" b="1" dirty="0" smtClean="0"/>
              <a:t>Ex.   Carrots, dandelions, beets and radishes - </a:t>
            </a:r>
            <a:r>
              <a:rPr lang="en-US" dirty="0" smtClean="0"/>
              <a:t> have thick taproots that store sugars and starches.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982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TISSUE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DERMAL TISSUE </a:t>
            </a:r>
          </a:p>
          <a:p>
            <a:r>
              <a:rPr lang="en-US" dirty="0" smtClean="0"/>
              <a:t>VASCULAR TISSUE</a:t>
            </a:r>
          </a:p>
          <a:p>
            <a:r>
              <a:rPr lang="en-US" dirty="0" smtClean="0"/>
              <a:t>GROWTH TISSUE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6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b="1" dirty="0" smtClean="0"/>
              <a:t>Fibrous roots</a:t>
            </a:r>
            <a:r>
              <a:rPr lang="en-US" dirty="0" smtClean="0"/>
              <a:t> – branch to such an extent that no single root grows larger than the rest – helps prevent topsoil from being washed away by heavy rain. </a:t>
            </a:r>
          </a:p>
          <a:p>
            <a:r>
              <a:rPr lang="en-US" b="1" dirty="0" smtClean="0"/>
              <a:t>Ex.  grasses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33" y="3048001"/>
            <a:ext cx="6921500" cy="30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ROOT FUNCTIONS</a:t>
            </a:r>
            <a:br>
              <a:rPr lang="en-US" dirty="0" smtClean="0"/>
            </a:br>
            <a:r>
              <a:rPr lang="en-US" dirty="0" smtClean="0"/>
              <a:t>pp586-588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" y="1926167"/>
            <a:ext cx="8229600" cy="3353330"/>
          </a:xfrm>
        </p:spPr>
        <p:txBody>
          <a:bodyPr>
            <a:noAutofit/>
          </a:bodyPr>
          <a:lstStyle/>
          <a:p>
            <a:r>
              <a:rPr lang="en-US" dirty="0" smtClean="0"/>
              <a:t>Anchors a plant in the ground and absorb water and  dissolved nutrients from the soil.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Refer </a:t>
            </a:r>
            <a:r>
              <a:rPr lang="en-US" b="1" dirty="0"/>
              <a:t>to </a:t>
            </a:r>
            <a:r>
              <a:rPr lang="en-US" b="1" dirty="0" smtClean="0"/>
              <a:t>Fig 23-8 </a:t>
            </a:r>
            <a:r>
              <a:rPr lang="en-US" b="1" dirty="0"/>
              <a:t>on page 586 </a:t>
            </a:r>
          </a:p>
          <a:p>
            <a:pPr marL="0" indent="0">
              <a:buNone/>
            </a:pPr>
            <a:r>
              <a:rPr lang="en-US" dirty="0" smtClean="0"/>
              <a:t>Essential Plant Nutrients – </a:t>
            </a:r>
            <a:r>
              <a:rPr lang="en-US" b="1" dirty="0" smtClean="0"/>
              <a:t>Nitrogen, Phosphorus, Potassium, </a:t>
            </a:r>
            <a:r>
              <a:rPr lang="en-US" b="1" dirty="0" err="1" smtClean="0"/>
              <a:t>Magnessium</a:t>
            </a:r>
            <a:r>
              <a:rPr lang="en-US" b="1" dirty="0" smtClean="0"/>
              <a:t>, Calcium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603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23-3 STEMS </a:t>
            </a:r>
            <a:br>
              <a:rPr lang="en-US" dirty="0" smtClean="0"/>
            </a:br>
            <a:r>
              <a:rPr lang="en-US" dirty="0" smtClean="0"/>
              <a:t>pp589-594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Stem Structure and Function:</a:t>
            </a:r>
          </a:p>
          <a:p>
            <a:pPr marL="914400" lvl="2" indent="0">
              <a:buNone/>
            </a:pPr>
            <a:r>
              <a:rPr lang="en-US" sz="3200" dirty="0" smtClean="0"/>
              <a:t>-contains 3 tissues – </a:t>
            </a:r>
            <a:r>
              <a:rPr lang="en-US" sz="3200" dirty="0" err="1" smtClean="0"/>
              <a:t>g.t</a:t>
            </a:r>
            <a:r>
              <a:rPr lang="en-US" sz="3200" dirty="0" smtClean="0"/>
              <a:t>., </a:t>
            </a:r>
            <a:r>
              <a:rPr lang="en-US" sz="3200" dirty="0" err="1" smtClean="0"/>
              <a:t>v.t</a:t>
            </a:r>
            <a:r>
              <a:rPr lang="en-US" sz="3200" dirty="0" smtClean="0"/>
              <a:t>., </a:t>
            </a:r>
            <a:r>
              <a:rPr lang="en-US" sz="3200" dirty="0" err="1" smtClean="0"/>
              <a:t>d.t.</a:t>
            </a:r>
            <a:endParaRPr lang="en-US" sz="32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3 Important functions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.  Produce leaves, branches and flowers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ii.  Hold leaves up to the sunlight.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iii.  Transport substances btw roots 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leaves.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7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Nodes</a:t>
            </a:r>
            <a:r>
              <a:rPr lang="en-US" dirty="0" smtClean="0"/>
              <a:t> are where leaves are attached.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Internodes</a:t>
            </a:r>
            <a:r>
              <a:rPr lang="en-US" dirty="0" smtClean="0"/>
              <a:t> are regions btw the nodes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Buds</a:t>
            </a:r>
            <a:r>
              <a:rPr lang="en-US" dirty="0" smtClean="0"/>
              <a:t> develop where leaves attach to the stem and contain underdeveloped tissue that can produce new stems and leaves.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500" b="1" dirty="0" smtClean="0"/>
              <a:t>Woody tissue </a:t>
            </a:r>
            <a:r>
              <a:rPr lang="en-US" dirty="0" smtClean="0"/>
              <a:t>is developed by stems.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89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Stems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Monocot</a:t>
            </a:r>
            <a:r>
              <a:rPr lang="en-US" dirty="0" smtClean="0"/>
              <a:t> stems – </a:t>
            </a:r>
            <a:r>
              <a:rPr lang="en-US" b="1" dirty="0" smtClean="0"/>
              <a:t>vascular bundles are scattered </a:t>
            </a:r>
            <a:r>
              <a:rPr lang="en-US" b="1" dirty="0" err="1" smtClean="0"/>
              <a:t>thruout</a:t>
            </a:r>
            <a:r>
              <a:rPr lang="en-US" b="1" dirty="0" smtClean="0"/>
              <a:t> </a:t>
            </a:r>
            <a:r>
              <a:rPr lang="en-US" dirty="0" smtClean="0"/>
              <a:t>the stem</a:t>
            </a:r>
          </a:p>
          <a:p>
            <a:r>
              <a:rPr lang="en-US" b="1" dirty="0" smtClean="0"/>
              <a:t>Dicot</a:t>
            </a:r>
            <a:r>
              <a:rPr lang="en-US" dirty="0" smtClean="0"/>
              <a:t> stems and most </a:t>
            </a:r>
            <a:r>
              <a:rPr lang="en-US" b="1" dirty="0" smtClean="0"/>
              <a:t>gymnosperms</a:t>
            </a:r>
            <a:r>
              <a:rPr lang="en-US" dirty="0" smtClean="0"/>
              <a:t> vascular bundles are </a:t>
            </a:r>
            <a:r>
              <a:rPr lang="en-US" b="1" dirty="0" smtClean="0"/>
              <a:t>arranged in a cylinder</a:t>
            </a:r>
            <a:r>
              <a:rPr lang="en-US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7" y="3979333"/>
            <a:ext cx="7302500" cy="242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7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GROWTH OF STEMS </a:t>
            </a:r>
            <a:br>
              <a:rPr lang="en-US" dirty="0" smtClean="0"/>
            </a:br>
            <a:r>
              <a:rPr lang="en-US" dirty="0" smtClean="0"/>
              <a:t>pp590-591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growth – apical meristem – increases length of plant </a:t>
            </a:r>
          </a:p>
          <a:p>
            <a:r>
              <a:rPr lang="en-US" dirty="0" smtClean="0"/>
              <a:t>Secondary growth – lateral </a:t>
            </a:r>
            <a:r>
              <a:rPr lang="en-US" dirty="0" err="1" smtClean="0"/>
              <a:t>meristematic</a:t>
            </a:r>
            <a:r>
              <a:rPr lang="en-US" dirty="0" smtClean="0"/>
              <a:t> tissue – increases thickness of plant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9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STEMS ADAPTED FOR STORAGE AND DORMANCY</a:t>
            </a:r>
            <a:br>
              <a:rPr lang="en-US" dirty="0" smtClean="0"/>
            </a:br>
            <a:r>
              <a:rPr lang="en-US" dirty="0" smtClean="0"/>
              <a:t>p594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Tubers, rhizomes, bulbs, corms can remain dormant during cold or dry periods until favorable conditions for growth return. </a:t>
            </a:r>
          </a:p>
          <a:p>
            <a:endParaRPr lang="en-US" dirty="0"/>
          </a:p>
          <a:p>
            <a:r>
              <a:rPr lang="en-US" dirty="0" smtClean="0"/>
              <a:t>Potato – tuber , ginger – rhizome, crocus bulb – corm, tulip bulb – bulb.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3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6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23-4 LEAVES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5000"/>
            <a:ext cx="8229600" cy="549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Leaf function:  photosynthesis</a:t>
            </a:r>
          </a:p>
          <a:p>
            <a:pPr marL="0" indent="0">
              <a:buNone/>
            </a:pPr>
            <a:r>
              <a:rPr lang="en-US" dirty="0" smtClean="0"/>
              <a:t>Leaf structure: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 err="1" smtClean="0"/>
              <a:t>Cutile</a:t>
            </a:r>
            <a:r>
              <a:rPr lang="en-US" dirty="0" smtClean="0"/>
              <a:t>, epidermis 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="1" dirty="0" smtClean="0"/>
              <a:t>mesophyll – ground tissue – site of photosynthesis. 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	- palisade mesophyll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spongy mesophyll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b="1" dirty="0" smtClean="0"/>
              <a:t>stomata</a:t>
            </a:r>
            <a:r>
              <a:rPr lang="en-US" dirty="0" smtClean="0"/>
              <a:t> formed by </a:t>
            </a:r>
            <a:r>
              <a:rPr lang="en-US" b="1" dirty="0" smtClean="0"/>
              <a:t>guard cells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-vein – xylem/phloem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4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NUTRIENT TRANSPORT </a:t>
            </a:r>
            <a:br>
              <a:rPr lang="en-US" b="1" dirty="0" smtClean="0"/>
            </a:br>
            <a:r>
              <a:rPr lang="en-US" b="1" dirty="0" smtClean="0"/>
              <a:t>PP601-602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FUNCTION OF PHLOEM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-</a:t>
            </a:r>
            <a:r>
              <a:rPr lang="en-US" dirty="0" smtClean="0"/>
              <a:t>sugars need to be moved out of leaves or 	roots and into stems and then through stems 	to for example the fruits of a plant – this is 	done through the </a:t>
            </a:r>
            <a:r>
              <a:rPr lang="en-US" b="1" dirty="0" smtClean="0"/>
              <a:t>phloem</a:t>
            </a:r>
            <a:r>
              <a:rPr lang="en-US" dirty="0" smtClean="0"/>
              <a:t> of the plant.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-</a:t>
            </a:r>
            <a:r>
              <a:rPr lang="en-US" dirty="0" smtClean="0"/>
              <a:t>in cold climates, many plants pump food into 	their roots for winter storage – this stored 	food must be moved back into the plant for 	growth to begin in the spring.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6345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5139" r="-45139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16070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8506" r="-28506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392397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MOVEMENT FROM SOURCE TO SINK</a:t>
            </a:r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b="1" dirty="0" smtClean="0"/>
              <a:t>source</a:t>
            </a:r>
            <a:r>
              <a:rPr lang="en-US" dirty="0" smtClean="0"/>
              <a:t> can be any cell in </a:t>
            </a:r>
            <a:r>
              <a:rPr lang="en-US" b="1" dirty="0" smtClean="0"/>
              <a:t>which sugars are produced</a:t>
            </a:r>
            <a:r>
              <a:rPr lang="en-US" dirty="0" smtClean="0"/>
              <a:t> by photosynthesis.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sink</a:t>
            </a:r>
            <a:r>
              <a:rPr lang="en-US" dirty="0" smtClean="0"/>
              <a:t> is a cell where the </a:t>
            </a:r>
            <a:r>
              <a:rPr lang="en-US" b="1" dirty="0" smtClean="0"/>
              <a:t>sugars are used or stored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Sugars</a:t>
            </a:r>
            <a:r>
              <a:rPr lang="en-US" dirty="0" smtClean="0"/>
              <a:t> are pumped into the </a:t>
            </a:r>
            <a:r>
              <a:rPr lang="en-US" b="1" dirty="0" smtClean="0"/>
              <a:t>phloem</a:t>
            </a:r>
            <a:r>
              <a:rPr lang="en-US" dirty="0" smtClean="0"/>
              <a:t> at one point – the source. </a:t>
            </a:r>
          </a:p>
          <a:p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b="1" dirty="0" smtClean="0"/>
              <a:t>concentrations of sugars increase</a:t>
            </a:r>
            <a:r>
              <a:rPr lang="en-US" dirty="0" smtClean="0"/>
              <a:t> in the phloem, </a:t>
            </a:r>
            <a:r>
              <a:rPr lang="en-US" b="1" dirty="0" smtClean="0"/>
              <a:t>water</a:t>
            </a:r>
            <a:r>
              <a:rPr lang="en-US" dirty="0" smtClean="0"/>
              <a:t> from the</a:t>
            </a:r>
            <a:r>
              <a:rPr lang="en-US" b="1" dirty="0" smtClean="0"/>
              <a:t> xylem </a:t>
            </a:r>
            <a:r>
              <a:rPr lang="en-US" dirty="0" smtClean="0"/>
              <a:t>moves in by </a:t>
            </a:r>
            <a:r>
              <a:rPr lang="en-US" b="1" dirty="0" smtClean="0"/>
              <a:t>osmosis.</a:t>
            </a:r>
            <a:r>
              <a:rPr lang="en-US" dirty="0" smtClean="0"/>
              <a:t>  The movement causes an increase in pressure at that point forcing nutrients rich fluid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56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/>
              <a:t>to move through the phloem away from nutrient producing regions and toward a region that uses these nutrients, called the sink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process just described is called the </a:t>
            </a:r>
          </a:p>
          <a:p>
            <a:pPr marL="0" indent="0">
              <a:buNone/>
            </a:pPr>
            <a:r>
              <a:rPr lang="en-US" b="1" dirty="0" smtClean="0"/>
              <a:t>            PRESSURE FLOW HYPOTHESIS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The opposite is also true</a:t>
            </a:r>
            <a:r>
              <a:rPr lang="en-US" dirty="0" smtClean="0"/>
              <a:t> which is …..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9309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en-US" dirty="0" smtClean="0"/>
              <a:t>SUMMARY OF MOVEMENT OF NUTRIENTS</a:t>
            </a:r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When nutrients are pumped into or removed from the phloem system, the change in concentration causes a movement of fluid in that same direction.  As a result, phloem is able to move nutrients in either direction to meet the nutritional needs of the plant.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-outer covering of a plant consists of 				dermal tissue which consists of layers of 			</a:t>
            </a:r>
            <a:r>
              <a:rPr lang="en-US" b="1" dirty="0" smtClean="0"/>
              <a:t>epidermal cells.</a:t>
            </a:r>
          </a:p>
          <a:p>
            <a:pPr marL="0" indent="0">
              <a:buNone/>
            </a:pPr>
            <a:r>
              <a:rPr lang="en-US" b="1" dirty="0" smtClean="0"/>
              <a:t>    -dermal tissue </a:t>
            </a:r>
            <a:r>
              <a:rPr lang="en-US" dirty="0" smtClean="0"/>
              <a:t> is often covered a thick </a:t>
            </a:r>
            <a:r>
              <a:rPr lang="en-US" b="1" dirty="0" smtClean="0"/>
              <a:t>waxy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 layer that protects against </a:t>
            </a:r>
            <a:r>
              <a:rPr lang="en-US" b="1" dirty="0" smtClean="0"/>
              <a:t>water loss</a:t>
            </a:r>
            <a:r>
              <a:rPr lang="en-US" dirty="0" smtClean="0"/>
              <a:t> and </a:t>
            </a:r>
            <a:r>
              <a:rPr lang="en-US" b="1" dirty="0" smtClean="0"/>
              <a:t>injury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     - this waxy covering is called the </a:t>
            </a:r>
            <a:r>
              <a:rPr lang="en-US" b="1" dirty="0" smtClean="0"/>
              <a:t>cuticle.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-some </a:t>
            </a:r>
            <a:r>
              <a:rPr lang="en-US" b="1" dirty="0" smtClean="0"/>
              <a:t>epidermal cells </a:t>
            </a:r>
            <a:r>
              <a:rPr lang="en-US" dirty="0" smtClean="0"/>
              <a:t>have tiny projections 	called </a:t>
            </a:r>
            <a:r>
              <a:rPr lang="en-US" b="1" dirty="0" err="1" smtClean="0"/>
              <a:t>trichomes</a:t>
            </a:r>
            <a:r>
              <a:rPr lang="en-US" dirty="0" smtClean="0"/>
              <a:t> which </a:t>
            </a:r>
            <a:r>
              <a:rPr lang="en-US" b="1" dirty="0" smtClean="0"/>
              <a:t>help protect the leaf </a:t>
            </a:r>
            <a:r>
              <a:rPr lang="en-US" dirty="0" smtClean="0"/>
              <a:t>	and also give it a </a:t>
            </a:r>
            <a:r>
              <a:rPr lang="en-US" b="1" dirty="0" smtClean="0"/>
              <a:t>fuzzy appearance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1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421" b="64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194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Dermal Tissue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="1" dirty="0" smtClean="0"/>
              <a:t>roots</a:t>
            </a:r>
            <a:r>
              <a:rPr lang="en-US" dirty="0" smtClean="0"/>
              <a:t> dermal tissue includes </a:t>
            </a:r>
            <a:r>
              <a:rPr lang="en-US" b="1" dirty="0" smtClean="0"/>
              <a:t>root hair cells</a:t>
            </a:r>
            <a:r>
              <a:rPr lang="en-US" dirty="0" smtClean="0"/>
              <a:t> that provide a large amount of </a:t>
            </a:r>
            <a:r>
              <a:rPr lang="en-US" b="1" dirty="0" smtClean="0"/>
              <a:t>surface area</a:t>
            </a:r>
            <a:r>
              <a:rPr lang="en-US" dirty="0" smtClean="0"/>
              <a:t> and aid in </a:t>
            </a:r>
            <a:r>
              <a:rPr lang="en-US" b="1" dirty="0" smtClean="0"/>
              <a:t>water absorption.</a:t>
            </a:r>
          </a:p>
          <a:p>
            <a:r>
              <a:rPr lang="en-US" dirty="0" smtClean="0"/>
              <a:t>On the underside of </a:t>
            </a:r>
            <a:r>
              <a:rPr lang="en-US" b="1" dirty="0" smtClean="0"/>
              <a:t>leaves</a:t>
            </a:r>
            <a:r>
              <a:rPr lang="en-US" dirty="0" smtClean="0"/>
              <a:t>, dermal tissue, contains </a:t>
            </a:r>
            <a:r>
              <a:rPr lang="en-US" b="1" dirty="0" smtClean="0"/>
              <a:t>guard cells</a:t>
            </a:r>
            <a:r>
              <a:rPr lang="en-US" dirty="0" smtClean="0"/>
              <a:t>, which regulate </a:t>
            </a:r>
            <a:r>
              <a:rPr lang="en-US" b="1" dirty="0" smtClean="0"/>
              <a:t>water loss </a:t>
            </a:r>
            <a:r>
              <a:rPr lang="en-US" dirty="0" smtClean="0"/>
              <a:t>and </a:t>
            </a:r>
            <a:r>
              <a:rPr lang="en-US" b="1" dirty="0" smtClean="0"/>
              <a:t>gas exchange.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1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TISSUE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Forms a </a:t>
            </a:r>
            <a:r>
              <a:rPr lang="en-US" b="1" dirty="0" smtClean="0"/>
              <a:t>transport</a:t>
            </a:r>
            <a:r>
              <a:rPr lang="en-US" dirty="0" smtClean="0"/>
              <a:t> system that moves water and nutrients throughout the plant. </a:t>
            </a:r>
          </a:p>
          <a:p>
            <a:r>
              <a:rPr lang="en-US" dirty="0" smtClean="0"/>
              <a:t>Main subsystems – xylem and phloem. </a:t>
            </a:r>
          </a:p>
          <a:p>
            <a:r>
              <a:rPr lang="en-US" dirty="0" smtClean="0"/>
              <a:t>Contains specialized cells called </a:t>
            </a:r>
            <a:r>
              <a:rPr lang="en-US" b="1" dirty="0" err="1" smtClean="0"/>
              <a:t>tracheids</a:t>
            </a:r>
            <a:r>
              <a:rPr lang="en-US" b="1" dirty="0" smtClean="0"/>
              <a:t> and vessel elements (xylem);  sieve tube elements and companion cells (phloem). </a:t>
            </a:r>
          </a:p>
          <a:p>
            <a:r>
              <a:rPr lang="en-US" dirty="0" smtClean="0"/>
              <a:t>Both xylem and phloem are made up of networks of hollow connected cells that carry fluids throughout the plant </a:t>
            </a:r>
          </a:p>
        </p:txBody>
      </p:sp>
    </p:spTree>
    <p:extLst>
      <p:ext uri="{BB962C8B-B14F-4D97-AF65-F5344CB8AC3E}">
        <p14:creationId xmlns:p14="http://schemas.microsoft.com/office/powerpoint/2010/main" val="73875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436" b="64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980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297" b="10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267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943</Words>
  <Application>Microsoft Macintosh PowerPoint</Application>
  <PresentationFormat>On-screen Show (4:3)</PresentationFormat>
  <Paragraphs>128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CHAPTER 23  ROOTS, STEMS AND LEAVES</vt:lpstr>
      <vt:lpstr>PLANT TISSUE SYSTEMS</vt:lpstr>
      <vt:lpstr>PowerPoint Presentation</vt:lpstr>
      <vt:lpstr>DERMAL TISSUE</vt:lpstr>
      <vt:lpstr>PowerPoint Presentation</vt:lpstr>
      <vt:lpstr>Dermal Tissue continued</vt:lpstr>
      <vt:lpstr>VASCULAR TISSUE </vt:lpstr>
      <vt:lpstr>PowerPoint Presentation</vt:lpstr>
      <vt:lpstr>PowerPoint Presentation</vt:lpstr>
      <vt:lpstr>PowerPoint Presentation</vt:lpstr>
      <vt:lpstr>ii.  Phloem </vt:lpstr>
      <vt:lpstr>GROUND TISSUE </vt:lpstr>
      <vt:lpstr>PowerPoint Presentation</vt:lpstr>
      <vt:lpstr>Plant Growth and Meristematic Tissue  pp582 - 583</vt:lpstr>
      <vt:lpstr>PowerPoint Presentation</vt:lpstr>
      <vt:lpstr>PowerPoint Presentation</vt:lpstr>
      <vt:lpstr>PowerPoint Presentation</vt:lpstr>
      <vt:lpstr>PowerPoint Presentation</vt:lpstr>
      <vt:lpstr>23-2 ROOOTS </vt:lpstr>
      <vt:lpstr>PowerPoint Presentation</vt:lpstr>
      <vt:lpstr>ROOT FUNCTIONS pp586-588</vt:lpstr>
      <vt:lpstr>23-3 STEMS  pp589-594</vt:lpstr>
      <vt:lpstr>STEMS continued</vt:lpstr>
      <vt:lpstr>Stems continued </vt:lpstr>
      <vt:lpstr> GROWTH OF STEMS  pp590-591</vt:lpstr>
      <vt:lpstr>STEMS ADAPTED FOR STORAGE AND DORMANCY p594 </vt:lpstr>
      <vt:lpstr>23-4 LEAVES </vt:lpstr>
      <vt:lpstr>NUTRIENT TRANSPORT  PP601-602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  ROOTS, STEMS AND LEAVES</dc:title>
  <dc:creator>ANDREA  PETERSEN</dc:creator>
  <cp:lastModifiedBy>ANDREA  PETERSEN</cp:lastModifiedBy>
  <cp:revision>36</cp:revision>
  <dcterms:created xsi:type="dcterms:W3CDTF">2014-03-10T07:01:38Z</dcterms:created>
  <dcterms:modified xsi:type="dcterms:W3CDTF">2014-09-22T03:54:45Z</dcterms:modified>
</cp:coreProperties>
</file>