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82" r:id="rId7"/>
    <p:sldId id="283" r:id="rId8"/>
    <p:sldId id="284" r:id="rId9"/>
    <p:sldId id="262" r:id="rId10"/>
    <p:sldId id="265" r:id="rId11"/>
    <p:sldId id="272" r:id="rId12"/>
    <p:sldId id="285" r:id="rId13"/>
    <p:sldId id="286" r:id="rId14"/>
    <p:sldId id="274" r:id="rId15"/>
    <p:sldId id="275" r:id="rId16"/>
    <p:sldId id="287" r:id="rId17"/>
    <p:sldId id="277" r:id="rId18"/>
    <p:sldId id="278" r:id="rId19"/>
    <p:sldId id="280" r:id="rId20"/>
    <p:sldId id="288" r:id="rId21"/>
    <p:sldId id="266" r:id="rId22"/>
    <p:sldId id="267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E0D3B-5EF3-964D-AA13-38FC2280D303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19622-576C-0A44-AB4A-CBF94E14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8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0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9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0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2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4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2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1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2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9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4CDD1-ACA0-EA4F-B321-EC578C0D530C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70CE2-22A7-7C4F-9208-A01CD9D7E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4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EVOLUTION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CHAPTER 15: 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DARWIN’S THEORY OF EVOLUTION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9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15-3 Darwin Presents His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 </a:t>
            </a:r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84435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Darwin took the information he learned from his observations of what he saw on his journey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-variation in tortoises</a:t>
            </a:r>
          </a:p>
          <a:p>
            <a:pPr marL="0" indent="0">
              <a:buNone/>
            </a:pPr>
            <a:r>
              <a:rPr lang="en-US" dirty="0" smtClean="0"/>
              <a:t>	 - variation in mockingbirds</a:t>
            </a:r>
          </a:p>
          <a:p>
            <a:pPr marL="0" indent="0">
              <a:buNone/>
            </a:pPr>
            <a:r>
              <a:rPr lang="en-US" dirty="0" smtClean="0"/>
              <a:t>		-variation in finches </a:t>
            </a:r>
          </a:p>
          <a:p>
            <a:pPr marL="0" indent="0">
              <a:buNone/>
            </a:pPr>
            <a:r>
              <a:rPr lang="en-US" dirty="0" smtClean="0"/>
              <a:t> and along with his knowledge of farmers – that is </a:t>
            </a:r>
            <a:r>
              <a:rPr lang="en-US" dirty="0"/>
              <a:t>f</a:t>
            </a:r>
            <a:r>
              <a:rPr lang="en-US" dirty="0" smtClean="0"/>
              <a:t>armers told Darwin animals and plants vary a great deal.  Some are larger than average, some are smaller, some are sweeter (plants), some are better milk producers (cows).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02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Inherited Variation and Artificial Selection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-members of each species vary from one another</a:t>
            </a:r>
          </a:p>
          <a:p>
            <a:r>
              <a:rPr lang="en-US" dirty="0" smtClean="0"/>
              <a:t>-plant breeders and farmers were able to benefit from the variations within species.</a:t>
            </a:r>
          </a:p>
          <a:p>
            <a:r>
              <a:rPr lang="en-US" dirty="0" smtClean="0"/>
              <a:t>-some variations were passed from parents to offspring – heritable variation – ex. plant color, amount of milk produced by cows, size of flower buds or leaf buds.</a:t>
            </a:r>
          </a:p>
        </p:txBody>
      </p:sp>
    </p:spTree>
    <p:extLst>
      <p:ext uri="{BB962C8B-B14F-4D97-AF65-F5344CB8AC3E}">
        <p14:creationId xmlns:p14="http://schemas.microsoft.com/office/powerpoint/2010/main" val="939189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-plant and animal breeders used heritable variation to improve crops and livestock – breeding only the largest hogs, the best milk producers, the fastest horses – Darwin termed this </a:t>
            </a:r>
            <a:r>
              <a:rPr lang="en-US" b="1" dirty="0" smtClean="0"/>
              <a:t>ARTIFICIAL SELECTION.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In artificial selection, nature provided the variation, and humans selected those variations that they found most useful.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8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Darwin’s next insight was to compare processes in nature to artificial selection. By doing so he developed a scientific hypothesis to explain how evolution occurs.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Darwin was convinced that a process similar to </a:t>
            </a:r>
            <a:r>
              <a:rPr lang="en-US" dirty="0" smtClean="0">
                <a:solidFill>
                  <a:schemeClr val="accent2"/>
                </a:solidFill>
              </a:rPr>
              <a:t>artificial selection</a:t>
            </a:r>
            <a:r>
              <a:rPr lang="en-US" dirty="0" smtClean="0"/>
              <a:t> must be at work in nature.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43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533400"/>
            <a:ext cx="7772400" cy="762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Ex.  Peppered Moths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-before the industrial revolution, soot was rare in the English countryside.  A light coloured moth was difficult to see against clean tree bark.  The most prevalent peppered moth was a </a:t>
            </a:r>
            <a:r>
              <a:rPr lang="en-US" sz="2800">
                <a:solidFill>
                  <a:schemeClr val="accent2"/>
                </a:solidFill>
              </a:rPr>
              <a:t>light colour</a:t>
            </a:r>
            <a:r>
              <a:rPr lang="en-US" sz="2800"/>
              <a:t> although there were some dark ones.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-during the industrial revolution, the bark of trees became covered in soot b/c of the burning of coal.  Now a light coloured moth stood out against the darkened tree bark.  The population of the light coloured moths drastically decreased and </a:t>
            </a:r>
            <a:r>
              <a:rPr lang="en-US" sz="2800" b="1"/>
              <a:t>the population of the dark coloured moth increased.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51726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Darwin referred to </a:t>
            </a:r>
            <a:r>
              <a:rPr lang="en-US" dirty="0" smtClean="0"/>
              <a:t>the change </a:t>
            </a:r>
            <a:r>
              <a:rPr lang="en-US" dirty="0" smtClean="0"/>
              <a:t>in prevalence of the light colored moth to the dark colored moth </a:t>
            </a:r>
            <a:r>
              <a:rPr lang="en-US" dirty="0" smtClean="0"/>
              <a:t>as </a:t>
            </a:r>
            <a:r>
              <a:rPr lang="en-US" b="1" dirty="0"/>
              <a:t>N</a:t>
            </a:r>
            <a:r>
              <a:rPr lang="en-US" b="1" dirty="0" smtClean="0"/>
              <a:t>atural </a:t>
            </a:r>
            <a:r>
              <a:rPr lang="en-US" b="1" dirty="0"/>
              <a:t>S</a:t>
            </a:r>
            <a:r>
              <a:rPr lang="en-US" b="1" dirty="0" smtClean="0"/>
              <a:t>election</a:t>
            </a:r>
            <a:r>
              <a:rPr lang="en-US" b="1" dirty="0" smtClean="0"/>
              <a:t>. </a:t>
            </a:r>
          </a:p>
          <a:p>
            <a:pPr>
              <a:buFontTx/>
              <a:buNone/>
            </a:pPr>
            <a:r>
              <a:rPr lang="en-US" dirty="0"/>
              <a:t>Individuals whose characteristics are well-suited to their environment survive and those not well suited either die or leave </a:t>
            </a:r>
            <a:r>
              <a:rPr lang="en-US" dirty="0" smtClean="0"/>
              <a:t>fewer </a:t>
            </a:r>
            <a:r>
              <a:rPr lang="en-US" dirty="0"/>
              <a:t>offspring.</a:t>
            </a:r>
          </a:p>
          <a:p>
            <a:pPr>
              <a:buFontTx/>
              <a:buNone/>
            </a:pPr>
            <a:r>
              <a:rPr lang="en-US" dirty="0"/>
              <a:t>This principle Darwin called </a:t>
            </a:r>
            <a:r>
              <a:rPr lang="en-US" b="1" dirty="0" err="1" smtClean="0"/>
              <a:t>Survivial</a:t>
            </a:r>
            <a:r>
              <a:rPr lang="en-US" b="1" dirty="0" smtClean="0"/>
              <a:t> </a:t>
            </a:r>
            <a:r>
              <a:rPr lang="en-US" b="1" dirty="0"/>
              <a:t>of the </a:t>
            </a:r>
            <a:r>
              <a:rPr lang="en-US" b="1" dirty="0" smtClean="0"/>
              <a:t>Fittest.</a:t>
            </a:r>
          </a:p>
          <a:p>
            <a:pPr>
              <a:buFontTx/>
              <a:buNone/>
            </a:pPr>
            <a:r>
              <a:rPr lang="en-US" dirty="0"/>
              <a:t>He also concluded that….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05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6746"/>
            <a:ext cx="8229600" cy="5369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embers of each species compete regularly to obtain food, living space, and other necessities of life.  He called this competition </a:t>
            </a:r>
            <a:r>
              <a:rPr lang="en-US" b="1" dirty="0" smtClean="0"/>
              <a:t>the Struggle for Existence.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Over time</a:t>
            </a:r>
            <a:r>
              <a:rPr lang="en-US" b="1" dirty="0" smtClean="0"/>
              <a:t>, natural selection </a:t>
            </a:r>
            <a:r>
              <a:rPr lang="en-US" dirty="0" smtClean="0"/>
              <a:t>results in </a:t>
            </a:r>
            <a:r>
              <a:rPr lang="en-US" b="1" dirty="0" smtClean="0"/>
              <a:t>changes in the inherited characteristics </a:t>
            </a:r>
            <a:r>
              <a:rPr lang="en-US" dirty="0" smtClean="0"/>
              <a:t>of a population</a:t>
            </a:r>
            <a:r>
              <a:rPr lang="en-US" b="1" dirty="0" smtClean="0"/>
              <a:t>.  </a:t>
            </a:r>
            <a:r>
              <a:rPr lang="en-US" dirty="0" smtClean="0"/>
              <a:t>These changes </a:t>
            </a:r>
            <a:r>
              <a:rPr lang="en-US" b="1" dirty="0" smtClean="0"/>
              <a:t>increase</a:t>
            </a:r>
            <a:r>
              <a:rPr lang="en-US" dirty="0" smtClean="0"/>
              <a:t> a species’ </a:t>
            </a:r>
            <a:r>
              <a:rPr lang="en-US" b="1" dirty="0" smtClean="0"/>
              <a:t>fitness </a:t>
            </a:r>
            <a:r>
              <a:rPr lang="en-US" dirty="0" smtClean="0"/>
              <a:t>in its environment.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13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C</a:t>
            </a:r>
            <a:r>
              <a:rPr lang="en-US" u="sng" dirty="0" smtClean="0"/>
              <a:t>oncept of </a:t>
            </a:r>
            <a:r>
              <a:rPr lang="en-US" b="1" u="sng" dirty="0" smtClean="0"/>
              <a:t>fitness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The physical traits and </a:t>
            </a:r>
            <a:r>
              <a:rPr lang="en-US" dirty="0" err="1" smtClean="0"/>
              <a:t>behaviours</a:t>
            </a:r>
            <a:r>
              <a:rPr lang="en-US" dirty="0" smtClean="0"/>
              <a:t> that enable organisms to </a:t>
            </a:r>
            <a:r>
              <a:rPr lang="en-US" b="1" dirty="0" smtClean="0"/>
              <a:t>survive</a:t>
            </a:r>
            <a:r>
              <a:rPr lang="en-US" dirty="0" smtClean="0"/>
              <a:t> and </a:t>
            </a:r>
            <a:r>
              <a:rPr lang="en-US" b="1" dirty="0" smtClean="0"/>
              <a:t>reproduce</a:t>
            </a:r>
            <a:r>
              <a:rPr lang="en-US" dirty="0" smtClean="0"/>
              <a:t> in their environment give them </a:t>
            </a:r>
            <a:r>
              <a:rPr lang="en-US" b="1" dirty="0" smtClean="0"/>
              <a:t>FITNESS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Fitness arises through a process called </a:t>
            </a:r>
            <a:r>
              <a:rPr lang="en-US" dirty="0" smtClean="0">
                <a:solidFill>
                  <a:schemeClr val="accent2"/>
                </a:solidFill>
              </a:rPr>
              <a:t>adaptation</a:t>
            </a:r>
            <a:r>
              <a:rPr lang="en-US" dirty="0" smtClean="0"/>
              <a:t>. Successful adaptations enable organisms to become better suited to their environment, better able to survive and reproduce.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33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Darwin proposed that over long periods, </a:t>
            </a:r>
          </a:p>
          <a:p>
            <a:r>
              <a:rPr lang="en-US" b="1" dirty="0" smtClean="0"/>
              <a:t>natural selection</a:t>
            </a:r>
            <a:r>
              <a:rPr lang="en-US" dirty="0" smtClean="0"/>
              <a:t> produces organisms that have </a:t>
            </a:r>
            <a:r>
              <a:rPr lang="en-US" u="sng" dirty="0" smtClean="0"/>
              <a:t>different structures,</a:t>
            </a:r>
            <a:r>
              <a:rPr lang="en-US" dirty="0" smtClean="0"/>
              <a:t> </a:t>
            </a:r>
            <a:r>
              <a:rPr lang="en-US" u="sng" dirty="0" smtClean="0"/>
              <a:t>establish different niches</a:t>
            </a:r>
            <a:r>
              <a:rPr lang="en-US" dirty="0" smtClean="0"/>
              <a:t> or </a:t>
            </a:r>
            <a:r>
              <a:rPr lang="en-US" u="sng" dirty="0" smtClean="0"/>
              <a:t>occupy different habitats</a:t>
            </a:r>
            <a:r>
              <a:rPr lang="en-US" dirty="0"/>
              <a:t> </a:t>
            </a:r>
            <a:r>
              <a:rPr lang="en-US" dirty="0" smtClean="0"/>
              <a:t>and as a result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species today look different from their 	ancestors.  This principle is called </a:t>
            </a:r>
            <a:r>
              <a:rPr lang="en-US" b="1" dirty="0" smtClean="0"/>
              <a:t>descent with 	modification. </a:t>
            </a:r>
          </a:p>
          <a:p>
            <a:endParaRPr lang="en-US" b="1" dirty="0"/>
          </a:p>
          <a:p>
            <a:r>
              <a:rPr lang="en-US" b="1" dirty="0"/>
              <a:t>D</a:t>
            </a:r>
            <a:r>
              <a:rPr lang="en-US" b="1" dirty="0" smtClean="0"/>
              <a:t>escent with modification</a:t>
            </a:r>
            <a:r>
              <a:rPr lang="en-US" dirty="0"/>
              <a:t> </a:t>
            </a:r>
            <a:r>
              <a:rPr lang="en-US" dirty="0" smtClean="0"/>
              <a:t>implies that all living organisms are related to one another – which leads to the principle of </a:t>
            </a:r>
            <a:r>
              <a:rPr lang="en-US" b="1" dirty="0" smtClean="0"/>
              <a:t>common descent.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6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15-1 Evolution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process by which modern organisms have descended from ancient organisms.</a:t>
            </a:r>
          </a:p>
        </p:txBody>
      </p:sp>
    </p:spTree>
    <p:extLst>
      <p:ext uri="{BB962C8B-B14F-4D97-AF65-F5344CB8AC3E}">
        <p14:creationId xmlns:p14="http://schemas.microsoft.com/office/powerpoint/2010/main" val="286706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Principle of Common Descent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all species -living and extinct- were derived from common ancestors.  Therefore, a single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“tree of life”</a:t>
            </a:r>
          </a:p>
          <a:p>
            <a:pPr marL="0" indent="0">
              <a:buNone/>
            </a:pPr>
            <a:r>
              <a:rPr lang="en-US" dirty="0" smtClean="0"/>
              <a:t>		 links all living things.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9978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Important Vocabulary: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Inherited Variation and Artificial selection</a:t>
            </a:r>
          </a:p>
          <a:p>
            <a:pPr marL="0" indent="0">
              <a:buNone/>
            </a:pPr>
            <a:r>
              <a:rPr lang="en-US" sz="3400" dirty="0" smtClean="0"/>
              <a:t>Struggle for existence, Survival of </a:t>
            </a:r>
            <a:r>
              <a:rPr lang="en-US" sz="3400" dirty="0"/>
              <a:t>the Fittest, </a:t>
            </a:r>
            <a:r>
              <a:rPr lang="en-US" sz="3400" dirty="0" smtClean="0"/>
              <a:t> and Natural </a:t>
            </a:r>
            <a:r>
              <a:rPr lang="en-US" sz="3400" dirty="0"/>
              <a:t>Selection 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Adaptation, Descent with modification, and Common descent</a:t>
            </a:r>
          </a:p>
        </p:txBody>
      </p:sp>
    </p:spTree>
    <p:extLst>
      <p:ext uri="{BB962C8B-B14F-4D97-AF65-F5344CB8AC3E}">
        <p14:creationId xmlns:p14="http://schemas.microsoft.com/office/powerpoint/2010/main" val="2022341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Darwin argued that living things have been evolving for millions of years.  Evidence for this process could be found in: </a:t>
            </a:r>
          </a:p>
          <a:p>
            <a:pPr marL="514350" indent="-514350">
              <a:buAutoNum type="arabicPeriod"/>
            </a:pPr>
            <a:r>
              <a:rPr lang="en-US" dirty="0" smtClean="0"/>
              <a:t>Fossil Records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geographical distribution of living species</a:t>
            </a:r>
          </a:p>
          <a:p>
            <a:pPr marL="514350" indent="-514350">
              <a:buAutoNum type="arabicPeriod"/>
            </a:pPr>
            <a:r>
              <a:rPr lang="en-US" dirty="0" smtClean="0"/>
              <a:t>Homologous structures of living organisms.</a:t>
            </a:r>
          </a:p>
          <a:p>
            <a:pPr marL="514350" indent="-514350">
              <a:buAutoNum type="arabicPeriod"/>
            </a:pPr>
            <a:r>
              <a:rPr lang="en-US" dirty="0" smtClean="0"/>
              <a:t>Similarities in early development.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9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120"/>
            <a:ext cx="8229600" cy="5964043"/>
          </a:xfrm>
        </p:spPr>
        <p:txBody>
          <a:bodyPr/>
          <a:lstStyle/>
          <a:p>
            <a:r>
              <a:rPr lang="en-US" dirty="0" smtClean="0"/>
              <a:t>For next class read pages 382-386 and write out the main points relating to the Evidence of 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7162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Charles Robert Darwin</a:t>
            </a:r>
            <a:r>
              <a:rPr lang="en-US"/>
              <a:t>;  HMS </a:t>
            </a:r>
            <a:r>
              <a:rPr lang="en-US" i="1"/>
              <a:t>Beagle</a:t>
            </a:r>
          </a:p>
          <a:p>
            <a:pPr>
              <a:lnSpc>
                <a:spcPct val="90000"/>
              </a:lnSpc>
            </a:pPr>
            <a:r>
              <a:rPr lang="en-US" i="1"/>
              <a:t>Over 5 years( 1831-1836) he travelled to several continents and remote islands.</a:t>
            </a:r>
          </a:p>
          <a:p>
            <a:pPr>
              <a:lnSpc>
                <a:spcPct val="90000"/>
              </a:lnSpc>
            </a:pPr>
            <a:r>
              <a:rPr lang="en-US" i="1"/>
              <a:t>At each new place he collected animal and plant samples </a:t>
            </a:r>
          </a:p>
          <a:p>
            <a:pPr>
              <a:lnSpc>
                <a:spcPct val="90000"/>
              </a:lnSpc>
            </a:pPr>
            <a:r>
              <a:rPr lang="en-US" i="1"/>
              <a:t>Filled notebooks with observations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8205460" cy="6858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400" dirty="0"/>
              <a:t>He was taken by the diversity of life he found in South America and other parts of the world .</a:t>
            </a:r>
          </a:p>
          <a:p>
            <a:pPr>
              <a:lnSpc>
                <a:spcPct val="90000"/>
              </a:lnSpc>
            </a:pPr>
            <a:r>
              <a:rPr lang="en-US" sz="3400" dirty="0"/>
              <a:t>Darwin published his findings 30 years after his voyage in a book called </a:t>
            </a:r>
            <a:r>
              <a:rPr lang="en-US" sz="3400" i="1" dirty="0">
                <a:solidFill>
                  <a:schemeClr val="accent2"/>
                </a:solidFill>
              </a:rPr>
              <a:t>The Origin of Species</a:t>
            </a:r>
            <a:endParaRPr lang="en-US" sz="3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400" dirty="0"/>
              <a:t>The premise of the book being modern organisms have been produced through evolution.</a:t>
            </a:r>
          </a:p>
          <a:p>
            <a:pPr>
              <a:lnSpc>
                <a:spcPct val="90000"/>
              </a:lnSpc>
            </a:pPr>
            <a:r>
              <a:rPr lang="en-US" sz="3400" b="1" dirty="0"/>
              <a:t>Evolution is a long slow process of change in species over time. </a:t>
            </a:r>
          </a:p>
          <a:p>
            <a:pPr>
              <a:lnSpc>
                <a:spcPct val="90000"/>
              </a:lnSpc>
            </a:pPr>
            <a:r>
              <a:rPr lang="en-US" sz="3400" b="1" dirty="0"/>
              <a:t>All species have in common a shared ancestor - </a:t>
            </a:r>
            <a:r>
              <a:rPr lang="en-US" sz="3400" b="1" dirty="0">
                <a:solidFill>
                  <a:schemeClr val="accent2"/>
                </a:solidFill>
              </a:rPr>
              <a:t>Principle of Common Descent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327948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Darwin’s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3400" b="1" dirty="0" smtClean="0"/>
              <a:t>Pattern’s of Diversity</a:t>
            </a:r>
          </a:p>
          <a:p>
            <a:pPr marL="514350" indent="-514350">
              <a:buAutoNum type="arabicPeriod"/>
            </a:pPr>
            <a:endParaRPr lang="en-US" sz="3400" b="1" dirty="0" smtClean="0"/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-Darwin was taken by the diversity of living things.  Ex. In a single day in a Brazilian forest he collected 68 different beetle species.</a:t>
            </a:r>
          </a:p>
          <a:p>
            <a:pPr marL="0" indent="0">
              <a:buNone/>
            </a:pPr>
            <a:r>
              <a:rPr lang="en-US" sz="3400" dirty="0" smtClean="0"/>
              <a:t>-Darwin was intrigued by the fact that so many plants and animals seemed well suited to whatever environment they inhabited.</a:t>
            </a:r>
          </a:p>
          <a:p>
            <a:pPr marL="0" indent="0">
              <a:buNone/>
            </a:pPr>
            <a:r>
              <a:rPr lang="en-US" sz="3400" dirty="0" smtClean="0"/>
              <a:t>-Darwin was intrigued by where </a:t>
            </a:r>
            <a:r>
              <a:rPr lang="en-US" sz="3400" dirty="0" smtClean="0"/>
              <a:t>different </a:t>
            </a:r>
            <a:r>
              <a:rPr lang="en-US" sz="3400" dirty="0" smtClean="0"/>
              <a:t>species lived or did not live.  Argentina , Australia and Europe all had similar grassland ecosystems yet the grasslands in each country were inhabited by very different animals.</a:t>
            </a:r>
          </a:p>
          <a:p>
            <a:pPr marL="514350" indent="-514350">
              <a:buAutoNum type="arabicPeriod"/>
            </a:pPr>
            <a:endParaRPr lang="en-US" sz="3400" dirty="0"/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3009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smtClean="0"/>
              <a:t>Living </a:t>
            </a:r>
            <a:r>
              <a:rPr lang="en-US" b="1" dirty="0"/>
              <a:t>Organisms and </a:t>
            </a:r>
            <a:r>
              <a:rPr lang="en-US" b="1" dirty="0" smtClean="0"/>
              <a:t>Fossils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Some fossils resembled organisms that were still alive while other fossils looked completely unlike any creature Darwin had ever seen.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b="1" dirty="0" smtClean="0"/>
              <a:t>The </a:t>
            </a:r>
            <a:r>
              <a:rPr lang="en-US" b="1" dirty="0"/>
              <a:t>Galapagos </a:t>
            </a:r>
            <a:r>
              <a:rPr lang="en-US" b="1" dirty="0" smtClean="0"/>
              <a:t>Islands</a:t>
            </a:r>
            <a:endParaRPr lang="en-US" dirty="0" smtClean="0"/>
          </a:p>
          <a:p>
            <a:pPr marL="514350" indent="-514350">
              <a:buAutoNum type="arabicPeriod" startAt="3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dirty="0" smtClean="0"/>
              <a:t>1000 km west of South America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dirty="0" smtClean="0"/>
              <a:t>all though the islands were close to one another the islands had very different climates and the characteristics of animals varied with the climates.</a:t>
            </a:r>
          </a:p>
          <a:p>
            <a:pPr marL="0" indent="0">
              <a:buNone/>
            </a:pPr>
            <a:r>
              <a:rPr lang="en-US" dirty="0" smtClean="0"/>
              <a:t>Ex.  Land tortoises – the shape of the shell corresponded to habitats as did the length the neck.  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4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Tortoises on Hood Island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-vegetation was sparse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-tortoises had long necks, curved shell open 	around the neck and legs</a:t>
            </a:r>
          </a:p>
          <a:p>
            <a:pPr marL="0" indent="0">
              <a:buNone/>
            </a:pPr>
            <a:r>
              <a:rPr lang="en-US" dirty="0" smtClean="0"/>
              <a:t>Tortoises on </a:t>
            </a:r>
            <a:r>
              <a:rPr lang="en-US" dirty="0" err="1" smtClean="0"/>
              <a:t>Isabela</a:t>
            </a:r>
            <a:r>
              <a:rPr lang="en-US" dirty="0" smtClean="0"/>
              <a:t> Island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-vegetation was more abundant and closer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the ground than on Hood Island. </a:t>
            </a:r>
          </a:p>
          <a:p>
            <a:pPr marL="0" indent="0">
              <a:buNone/>
            </a:pPr>
            <a:r>
              <a:rPr lang="en-US" dirty="0" smtClean="0"/>
              <a:t>	-tortoises had a shorter neck, domed shell.</a:t>
            </a:r>
          </a:p>
          <a:p>
            <a:pPr marL="0" indent="0">
              <a:buNone/>
            </a:pPr>
            <a:r>
              <a:rPr lang="en-US" dirty="0" smtClean="0"/>
              <a:t>Tortoises on </a:t>
            </a:r>
            <a:r>
              <a:rPr lang="en-US" dirty="0" err="1" smtClean="0"/>
              <a:t>Pinta</a:t>
            </a:r>
            <a:r>
              <a:rPr lang="en-US" dirty="0" smtClean="0"/>
              <a:t> Island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-had shells and length on neck in between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those on Hood and </a:t>
            </a:r>
            <a:r>
              <a:rPr lang="en-US" dirty="0" err="1" smtClean="0"/>
              <a:t>Isabela</a:t>
            </a:r>
            <a:r>
              <a:rPr lang="en-US" dirty="0" smtClean="0"/>
              <a:t> Islands.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15-2 Ideas that Shaped Darwin’s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1785 Hutton  - </a:t>
            </a:r>
            <a:r>
              <a:rPr lang="en-US" dirty="0" smtClean="0"/>
              <a:t>proposed the Earth is shaped by geological forces that took place over extremely long periods of time.</a:t>
            </a:r>
            <a:endParaRPr lang="en-US" b="1" dirty="0" smtClean="0"/>
          </a:p>
          <a:p>
            <a:r>
              <a:rPr lang="en-US" b="1" dirty="0" smtClean="0"/>
              <a:t>1798 Malthus</a:t>
            </a:r>
            <a:r>
              <a:rPr lang="en-US" dirty="0" smtClean="0"/>
              <a:t> – predicted that the human population will grow faster than the space and food supplies needed to sustain it.</a:t>
            </a:r>
            <a:endParaRPr lang="en-US" b="1" dirty="0" smtClean="0"/>
          </a:p>
          <a:p>
            <a:r>
              <a:rPr lang="en-US" b="1" dirty="0" smtClean="0"/>
              <a:t>1809 </a:t>
            </a:r>
            <a:r>
              <a:rPr lang="en-US" b="1" dirty="0" err="1" smtClean="0"/>
              <a:t>Lamark</a:t>
            </a:r>
            <a:r>
              <a:rPr lang="en-US" dirty="0" smtClean="0"/>
              <a:t> – inheritance of acquired traits – first to propose a mechanism explaining how organisms change over time. </a:t>
            </a:r>
            <a:endParaRPr lang="en-US" b="1" dirty="0" smtClean="0"/>
          </a:p>
          <a:p>
            <a:r>
              <a:rPr lang="en-US" b="1" dirty="0" smtClean="0"/>
              <a:t>1833 Lyell</a:t>
            </a:r>
            <a:r>
              <a:rPr lang="en-US" dirty="0" smtClean="0"/>
              <a:t> – explains how processes occurring now have shaped Earth’s geological features over long periods of time.</a:t>
            </a:r>
            <a:endParaRPr lang="en-US" b="1" dirty="0" smtClean="0"/>
          </a:p>
          <a:p>
            <a:r>
              <a:rPr lang="en-US" b="1" dirty="0" smtClean="0"/>
              <a:t>1858 Wallace</a:t>
            </a:r>
            <a:r>
              <a:rPr lang="en-US" dirty="0" smtClean="0"/>
              <a:t> – writes to Darwin speculating on evolution by natural selection. 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531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1011</Words>
  <Application>Microsoft Macintosh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EVOLUTION </vt:lpstr>
      <vt:lpstr>15-1 Evolution</vt:lpstr>
      <vt:lpstr>PowerPoint Presentation</vt:lpstr>
      <vt:lpstr>PowerPoint Presentation</vt:lpstr>
      <vt:lpstr>Darwin’s Observations </vt:lpstr>
      <vt:lpstr>PowerPoint Presentation</vt:lpstr>
      <vt:lpstr>PowerPoint Presentation</vt:lpstr>
      <vt:lpstr>PowerPoint Presentation</vt:lpstr>
      <vt:lpstr>15-2 Ideas that Shaped Darwin’s Thinking</vt:lpstr>
      <vt:lpstr>15-3 Darwin Presents His Case </vt:lpstr>
      <vt:lpstr>PowerPoint Presentation</vt:lpstr>
      <vt:lpstr>Inherited Variation and Artificial Selection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Evidence of Evolution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</dc:title>
  <dc:creator>ANDREA  PETERSEN</dc:creator>
  <cp:lastModifiedBy>Andrea Petersen</cp:lastModifiedBy>
  <cp:revision>16</cp:revision>
  <cp:lastPrinted>2014-09-10T01:59:16Z</cp:lastPrinted>
  <dcterms:created xsi:type="dcterms:W3CDTF">2014-09-10T01:22:08Z</dcterms:created>
  <dcterms:modified xsi:type="dcterms:W3CDTF">2015-01-13T08:33:51Z</dcterms:modified>
</cp:coreProperties>
</file>