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36" autoAdjust="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13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ABF592-D130-4B49-BEE2-EFD81D849C31}" type="datetimeFigureOut">
              <a:rPr lang="en-US" smtClean="0"/>
              <a:t>14-10-07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1FBA4-C4BE-2746-8B8A-6826146CB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5181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4FFC-6549-1346-8B57-341EE509C015}" type="datetimeFigureOut">
              <a:rPr lang="en-US" smtClean="0"/>
              <a:t>14-10-07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B9F08-FF6C-3440-977E-C56A55FEC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5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4FFC-6549-1346-8B57-341EE509C015}" type="datetimeFigureOut">
              <a:rPr lang="en-US" smtClean="0"/>
              <a:t>14-10-07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B9F08-FF6C-3440-977E-C56A55FEC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649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4FFC-6549-1346-8B57-341EE509C015}" type="datetimeFigureOut">
              <a:rPr lang="en-US" smtClean="0"/>
              <a:t>14-10-07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B9F08-FF6C-3440-977E-C56A55FEC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69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4FFC-6549-1346-8B57-341EE509C015}" type="datetimeFigureOut">
              <a:rPr lang="en-US" smtClean="0"/>
              <a:t>14-10-07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B9F08-FF6C-3440-977E-C56A55FEC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135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4FFC-6549-1346-8B57-341EE509C015}" type="datetimeFigureOut">
              <a:rPr lang="en-US" smtClean="0"/>
              <a:t>14-10-07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B9F08-FF6C-3440-977E-C56A55FEC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453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4FFC-6549-1346-8B57-341EE509C015}" type="datetimeFigureOut">
              <a:rPr lang="en-US" smtClean="0"/>
              <a:t>14-10-07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B9F08-FF6C-3440-977E-C56A55FEC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33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4FFC-6549-1346-8B57-341EE509C015}" type="datetimeFigureOut">
              <a:rPr lang="en-US" smtClean="0"/>
              <a:t>14-10-07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B9F08-FF6C-3440-977E-C56A55FEC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944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4FFC-6549-1346-8B57-341EE509C015}" type="datetimeFigureOut">
              <a:rPr lang="en-US" smtClean="0"/>
              <a:t>14-10-07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B9F08-FF6C-3440-977E-C56A55FEC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251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4FFC-6549-1346-8B57-341EE509C015}" type="datetimeFigureOut">
              <a:rPr lang="en-US" smtClean="0"/>
              <a:t>14-10-07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B9F08-FF6C-3440-977E-C56A55FEC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823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4FFC-6549-1346-8B57-341EE509C015}" type="datetimeFigureOut">
              <a:rPr lang="en-US" smtClean="0"/>
              <a:t>14-10-07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B9F08-FF6C-3440-977E-C56A55FEC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834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4FFC-6549-1346-8B57-341EE509C015}" type="datetimeFigureOut">
              <a:rPr lang="en-US" smtClean="0"/>
              <a:t>14-10-07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B9F08-FF6C-3440-977E-C56A55FEC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384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64FFC-6549-1346-8B57-341EE509C015}" type="datetimeFigureOut">
              <a:rPr lang="en-US" smtClean="0"/>
              <a:t>14-10-07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B9F08-FF6C-3440-977E-C56A55FEC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404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</a:t>
            </a:r>
            <a:br>
              <a:rPr lang="en-US" dirty="0" smtClean="0"/>
            </a:br>
            <a:r>
              <a:rPr lang="en-US" dirty="0" smtClean="0"/>
              <a:t>Section 1-3: Studying Life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356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Living things share the following characteristics: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They are made of of cells</a:t>
            </a:r>
          </a:p>
          <a:p>
            <a:r>
              <a:rPr lang="en-US" dirty="0" smtClean="0"/>
              <a:t>They reproduce</a:t>
            </a:r>
          </a:p>
          <a:p>
            <a:r>
              <a:rPr lang="en-US" dirty="0" smtClean="0"/>
              <a:t>They are based on a universal genetic code</a:t>
            </a:r>
          </a:p>
          <a:p>
            <a:r>
              <a:rPr lang="en-US" dirty="0" smtClean="0"/>
              <a:t>The grow and develop</a:t>
            </a:r>
          </a:p>
          <a:p>
            <a:r>
              <a:rPr lang="en-US" dirty="0" smtClean="0"/>
              <a:t>They obtain and use materials and energy</a:t>
            </a:r>
          </a:p>
          <a:p>
            <a:r>
              <a:rPr lang="en-US" dirty="0" smtClean="0"/>
              <a:t>They respond to their environment</a:t>
            </a:r>
          </a:p>
          <a:p>
            <a:r>
              <a:rPr lang="en-US" dirty="0" smtClean="0"/>
              <a:t>They maintain a stable internal environment</a:t>
            </a:r>
          </a:p>
          <a:p>
            <a:r>
              <a:rPr lang="en-US" dirty="0" smtClean="0"/>
              <a:t>Taken as a group, they change over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10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of the levels at which life can be studied include: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Molecules</a:t>
            </a:r>
          </a:p>
          <a:p>
            <a:r>
              <a:rPr lang="en-US" dirty="0" smtClean="0"/>
              <a:t>Cells</a:t>
            </a:r>
          </a:p>
          <a:p>
            <a:r>
              <a:rPr lang="en-US" dirty="0" smtClean="0"/>
              <a:t>Organisms</a:t>
            </a:r>
          </a:p>
          <a:p>
            <a:r>
              <a:rPr lang="en-US" dirty="0" smtClean="0"/>
              <a:t>Populations (the study of a single kind of organism)</a:t>
            </a:r>
          </a:p>
          <a:p>
            <a:r>
              <a:rPr lang="en-US" dirty="0" smtClean="0"/>
              <a:t>Communities (different populations living in the same area)</a:t>
            </a:r>
          </a:p>
          <a:p>
            <a:r>
              <a:rPr lang="en-US" dirty="0" smtClean="0"/>
              <a:t>The Biosphere (part of earth in which life exists including land, water and air or atmosphere)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REFER TO FIGURE 1-19, page 21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233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18: Classification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299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18-1 Finding order in diversity:</a:t>
            </a:r>
            <a:br>
              <a:rPr lang="en-US" dirty="0" smtClean="0"/>
            </a:br>
            <a:r>
              <a:rPr lang="en-US" dirty="0" smtClean="0"/>
              <a:t>Why classify?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avoid the confusion caused by regional name, biologists use a classification system to group organism in a logical manner and to assign names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589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discipline of classifying organisms is called taxonomy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Binomial nomenclature: Each species is assigned a two part scientific name</a:t>
            </a:r>
          </a:p>
          <a:p>
            <a:r>
              <a:rPr lang="en-US" dirty="0" smtClean="0"/>
              <a:t>The scientific name is always written in italics. The first word is capitalized and the second is lower cased</a:t>
            </a:r>
          </a:p>
          <a:p>
            <a:r>
              <a:rPr lang="en-US" dirty="0" smtClean="0"/>
              <a:t>For example: </a:t>
            </a:r>
            <a:r>
              <a:rPr lang="en-US" i="1" dirty="0" smtClean="0"/>
              <a:t>Homo </a:t>
            </a:r>
            <a:r>
              <a:rPr lang="en-US" i="1" dirty="0" err="1" smtClean="0"/>
              <a:t>sapien</a:t>
            </a:r>
            <a:endParaRPr lang="en-US" i="1" dirty="0" smtClean="0"/>
          </a:p>
          <a:p>
            <a:r>
              <a:rPr lang="en-US" dirty="0" smtClean="0"/>
              <a:t>Homo is the genus, </a:t>
            </a:r>
            <a:r>
              <a:rPr lang="en-US" dirty="0" err="1" smtClean="0"/>
              <a:t>sapien</a:t>
            </a:r>
            <a:r>
              <a:rPr lang="en-US" dirty="0" smtClean="0"/>
              <a:t> is the species</a:t>
            </a:r>
          </a:p>
          <a:p>
            <a:r>
              <a:rPr lang="en-US" i="1" dirty="0" err="1" smtClean="0"/>
              <a:t>Ursus</a:t>
            </a:r>
            <a:r>
              <a:rPr lang="en-US" i="1" dirty="0" smtClean="0"/>
              <a:t> </a:t>
            </a:r>
            <a:r>
              <a:rPr lang="en-US" i="1" dirty="0" err="1" smtClean="0"/>
              <a:t>arctos</a:t>
            </a:r>
            <a:r>
              <a:rPr lang="en-US" i="1" dirty="0" smtClean="0"/>
              <a:t> </a:t>
            </a:r>
            <a:r>
              <a:rPr lang="en-US" dirty="0" smtClean="0"/>
              <a:t>(grizzly bear)</a:t>
            </a:r>
          </a:p>
          <a:p>
            <a:r>
              <a:rPr lang="en-US" i="1" dirty="0" err="1" smtClean="0"/>
              <a:t>Ursus</a:t>
            </a:r>
            <a:r>
              <a:rPr lang="en-US" i="1" dirty="0" smtClean="0"/>
              <a:t> </a:t>
            </a:r>
            <a:r>
              <a:rPr lang="en-US" i="1" dirty="0" err="1" smtClean="0"/>
              <a:t>maritimus</a:t>
            </a:r>
            <a:r>
              <a:rPr lang="en-US" i="1" dirty="0" smtClean="0"/>
              <a:t> </a:t>
            </a:r>
            <a:r>
              <a:rPr lang="en-US" dirty="0" smtClean="0"/>
              <a:t>(polar bear)</a:t>
            </a:r>
          </a:p>
          <a:p>
            <a:r>
              <a:rPr lang="en-US" dirty="0" smtClean="0"/>
              <a:t>The genus </a:t>
            </a:r>
            <a:r>
              <a:rPr lang="en-US" dirty="0" err="1" smtClean="0"/>
              <a:t>ursus</a:t>
            </a:r>
            <a:r>
              <a:rPr lang="en-US" dirty="0" smtClean="0"/>
              <a:t> contains 5 kinds of bears. It contains the grizzly, polar bear, the giant panda, brown bear and black bear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974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Linnaeus’s System of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broadest category is </a:t>
            </a:r>
            <a:r>
              <a:rPr lang="en-US" b="1" dirty="0" smtClean="0"/>
              <a:t>kingdom</a:t>
            </a:r>
          </a:p>
          <a:p>
            <a:r>
              <a:rPr lang="en-US" dirty="0" smtClean="0"/>
              <a:t>Under kingdom you have Kingdom </a:t>
            </a:r>
            <a:r>
              <a:rPr lang="en-US" dirty="0" err="1" smtClean="0"/>
              <a:t>Animalia</a:t>
            </a:r>
            <a:r>
              <a:rPr lang="en-US" dirty="0" smtClean="0"/>
              <a:t>, Kingdom Plantae, Kingdom Protista, Kingdom </a:t>
            </a:r>
            <a:r>
              <a:rPr lang="en-US" dirty="0" err="1" smtClean="0"/>
              <a:t>Monera</a:t>
            </a:r>
            <a:r>
              <a:rPr lang="en-US" dirty="0" smtClean="0"/>
              <a:t>, Kingdom Fungi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042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Kingdoms are broken down into </a:t>
            </a:r>
            <a:r>
              <a:rPr lang="en-US" dirty="0" err="1" smtClean="0"/>
              <a:t>Phylums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phylum includes many different organisms that share important characteristics</a:t>
            </a:r>
          </a:p>
          <a:p>
            <a:r>
              <a:rPr lang="en-US" dirty="0" smtClean="0"/>
              <a:t>For example, Kingdom </a:t>
            </a:r>
            <a:r>
              <a:rPr lang="en-US" dirty="0" err="1" smtClean="0"/>
              <a:t>Animalia</a:t>
            </a:r>
            <a:r>
              <a:rPr lang="en-US" dirty="0" smtClean="0"/>
              <a:t> is broken down into Phylum </a:t>
            </a:r>
            <a:r>
              <a:rPr lang="en-US" dirty="0" err="1" smtClean="0"/>
              <a:t>Perifera</a:t>
            </a:r>
            <a:r>
              <a:rPr lang="en-US" dirty="0" smtClean="0"/>
              <a:t> (sponges), Phylum </a:t>
            </a:r>
            <a:r>
              <a:rPr lang="en-US" dirty="0"/>
              <a:t>C</a:t>
            </a:r>
            <a:r>
              <a:rPr lang="en-US" dirty="0" smtClean="0"/>
              <a:t>nidarian, (jellyfish), Phylum Platyhelminthes, Phylum </a:t>
            </a:r>
            <a:r>
              <a:rPr lang="en-US" dirty="0" err="1" smtClean="0"/>
              <a:t>Nematoda</a:t>
            </a:r>
            <a:r>
              <a:rPr lang="en-US" dirty="0" smtClean="0"/>
              <a:t>, Phylum </a:t>
            </a:r>
            <a:r>
              <a:rPr lang="en-US" dirty="0"/>
              <a:t>A</a:t>
            </a:r>
            <a:r>
              <a:rPr lang="en-US" dirty="0" smtClean="0"/>
              <a:t>nnelida, Phylum </a:t>
            </a:r>
            <a:r>
              <a:rPr lang="en-US" dirty="0" err="1"/>
              <a:t>M</a:t>
            </a:r>
            <a:r>
              <a:rPr lang="en-US" dirty="0" err="1" smtClean="0"/>
              <a:t>olluska</a:t>
            </a:r>
            <a:r>
              <a:rPr lang="en-US" dirty="0" smtClean="0"/>
              <a:t>, Phylum </a:t>
            </a:r>
            <a:r>
              <a:rPr lang="en-US" dirty="0" err="1"/>
              <a:t>A</a:t>
            </a:r>
            <a:r>
              <a:rPr lang="en-US" dirty="0" err="1" smtClean="0"/>
              <a:t>rthropoda</a:t>
            </a:r>
            <a:r>
              <a:rPr lang="en-US" dirty="0" smtClean="0"/>
              <a:t>, Phylum Echinoderm, Phylum </a:t>
            </a:r>
            <a:r>
              <a:rPr lang="en-US" dirty="0" err="1" smtClean="0"/>
              <a:t>Chordata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791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Phylums</a:t>
            </a:r>
            <a:r>
              <a:rPr lang="en-US" dirty="0" smtClean="0"/>
              <a:t> can be broken down into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example, Phylum </a:t>
            </a:r>
            <a:r>
              <a:rPr lang="en-US" dirty="0" err="1" smtClean="0"/>
              <a:t>Chordata</a:t>
            </a:r>
            <a:r>
              <a:rPr lang="en-US" dirty="0"/>
              <a:t> </a:t>
            </a:r>
            <a:r>
              <a:rPr lang="en-US" dirty="0" smtClean="0"/>
              <a:t>consists of the following classes: non </a:t>
            </a:r>
            <a:r>
              <a:rPr lang="en-US" dirty="0" err="1" smtClean="0"/>
              <a:t>cardillagenous</a:t>
            </a:r>
            <a:r>
              <a:rPr lang="en-US" dirty="0" smtClean="0"/>
              <a:t> fish, bony fish, Class Amphibians, Class </a:t>
            </a:r>
            <a:r>
              <a:rPr lang="en-US" dirty="0" err="1" smtClean="0"/>
              <a:t>Reptilies</a:t>
            </a:r>
            <a:r>
              <a:rPr lang="en-US" dirty="0" smtClean="0"/>
              <a:t>, Class Avis, Class Mammalia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013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76070"/>
            <a:ext cx="8229600" cy="545009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Classes are broken down into Order</a:t>
            </a:r>
          </a:p>
          <a:p>
            <a:r>
              <a:rPr lang="en-US" dirty="0" smtClean="0"/>
              <a:t>Order is broken down into families</a:t>
            </a:r>
          </a:p>
          <a:p>
            <a:r>
              <a:rPr lang="en-US" dirty="0" smtClean="0"/>
              <a:t>Families are broken down into Genera</a:t>
            </a:r>
          </a:p>
          <a:p>
            <a:r>
              <a:rPr lang="en-US" dirty="0" smtClean="0"/>
              <a:t>Genera are broken down into species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K P C O F G S</a:t>
            </a:r>
          </a:p>
          <a:p>
            <a:pPr marL="0" indent="0">
              <a:buNone/>
            </a:pPr>
            <a:r>
              <a:rPr lang="en-US" dirty="0" smtClean="0"/>
              <a:t>KP Catapulted Over Farmer Glen’s Shed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Refer to figure 18-5 page 450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127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18-2   omit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146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Living things are made up of units called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cell is the smallest unit of an organism that can be considered alive</a:t>
            </a:r>
          </a:p>
          <a:p>
            <a:r>
              <a:rPr lang="en-US" dirty="0" smtClean="0"/>
              <a:t>The cell theory states</a:t>
            </a:r>
          </a:p>
          <a:p>
            <a:pPr lvl="1"/>
            <a:r>
              <a:rPr lang="en-US" dirty="0" smtClean="0"/>
              <a:t>All living things are composed of cells</a:t>
            </a:r>
          </a:p>
          <a:p>
            <a:pPr lvl="1"/>
            <a:r>
              <a:rPr lang="en-US" dirty="0" smtClean="0"/>
              <a:t>Cells are the basic units of structure and function in living things</a:t>
            </a:r>
          </a:p>
          <a:p>
            <a:pPr lvl="1"/>
            <a:r>
              <a:rPr lang="en-US" dirty="0" smtClean="0"/>
              <a:t>New cells are produced from existing cells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424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18-3: Kingdoms and Domains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Five kingdoms: refer to figure 18-12, page 459</a:t>
            </a:r>
          </a:p>
          <a:p>
            <a:r>
              <a:rPr lang="en-US" dirty="0" smtClean="0"/>
              <a:t>For each kingdom know the following: </a:t>
            </a:r>
          </a:p>
          <a:p>
            <a:pPr lvl="1"/>
            <a:r>
              <a:rPr lang="en-US" dirty="0" smtClean="0"/>
              <a:t>cell type</a:t>
            </a:r>
          </a:p>
          <a:p>
            <a:pPr lvl="1"/>
            <a:r>
              <a:rPr lang="en-US" dirty="0" smtClean="0"/>
              <a:t>prokaryotic or eukaryotic</a:t>
            </a:r>
          </a:p>
          <a:p>
            <a:pPr lvl="1"/>
            <a:r>
              <a:rPr lang="en-US" dirty="0" smtClean="0"/>
              <a:t>cell structure:  does the cell have a cell wall (</a:t>
            </a:r>
            <a:r>
              <a:rPr lang="en-US" dirty="0" err="1" smtClean="0"/>
              <a:t>peptoglycan</a:t>
            </a:r>
            <a:r>
              <a:rPr lang="en-US" dirty="0" smtClean="0"/>
              <a:t>, cellulose or chitin)</a:t>
            </a:r>
          </a:p>
          <a:p>
            <a:pPr lvl="1"/>
            <a:r>
              <a:rPr lang="en-US" dirty="0" smtClean="0"/>
              <a:t>Chloroplast</a:t>
            </a:r>
          </a:p>
          <a:p>
            <a:pPr lvl="1"/>
            <a:r>
              <a:rPr lang="en-US" dirty="0" smtClean="0"/>
              <a:t>number of cells (unicellular-is it free-living or colonial- or multicellular), mode of nutrition, autotrophs or heterotroph</a:t>
            </a:r>
          </a:p>
        </p:txBody>
      </p:sp>
    </p:spTree>
    <p:extLst>
      <p:ext uri="{BB962C8B-B14F-4D97-AF65-F5344CB8AC3E}">
        <p14:creationId xmlns:p14="http://schemas.microsoft.com/office/powerpoint/2010/main" val="1644418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three-domain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Domain </a:t>
            </a:r>
            <a:r>
              <a:rPr lang="en-US" dirty="0" err="1" smtClean="0"/>
              <a:t>Eukarya</a:t>
            </a:r>
            <a:r>
              <a:rPr lang="en-US" dirty="0" smtClean="0"/>
              <a:t>, which is composed of </a:t>
            </a:r>
            <a:r>
              <a:rPr lang="en-US" dirty="0" err="1" smtClean="0"/>
              <a:t>protists</a:t>
            </a:r>
            <a:r>
              <a:rPr lang="en-US" dirty="0" smtClean="0"/>
              <a:t>, fungi, plants and animals</a:t>
            </a:r>
          </a:p>
          <a:p>
            <a:r>
              <a:rPr lang="en-US" dirty="0" smtClean="0"/>
              <a:t>Domain Bacteria contains Eubacteria (true bacteria)</a:t>
            </a:r>
          </a:p>
          <a:p>
            <a:r>
              <a:rPr lang="en-US" dirty="0" smtClean="0"/>
              <a:t>Domain </a:t>
            </a:r>
            <a:r>
              <a:rPr lang="en-US" dirty="0" err="1" smtClean="0"/>
              <a:t>Archaea</a:t>
            </a:r>
            <a:r>
              <a:rPr lang="en-US" dirty="0" smtClean="0"/>
              <a:t>: bacteria that live in some of the most extreme environments you can imagine. For example, volcanic </a:t>
            </a:r>
            <a:r>
              <a:rPr lang="en-US" dirty="0" err="1" smtClean="0"/>
              <a:t>hotsprings</a:t>
            </a:r>
            <a:r>
              <a:rPr lang="en-US" dirty="0" smtClean="0"/>
              <a:t>, </a:t>
            </a:r>
            <a:r>
              <a:rPr lang="en-US" dirty="0" err="1" smtClean="0"/>
              <a:t>rine</a:t>
            </a:r>
            <a:r>
              <a:rPr lang="en-US" dirty="0" smtClean="0"/>
              <a:t> pools and black organic mud totally devoid of oxygen. In fact, many of these bacteria can only survive in the absence of oxygen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617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did the algae and the fungus start dating?</a:t>
            </a:r>
          </a:p>
          <a:p>
            <a:r>
              <a:rPr lang="en-US" dirty="0" smtClean="0"/>
              <a:t>Because they took a lichen to each other! </a:t>
            </a:r>
            <a:r>
              <a:rPr lang="en-US" dirty="0" smtClean="0">
                <a:sym typeface="Wingdings"/>
              </a:rPr>
              <a:t></a:t>
            </a:r>
          </a:p>
          <a:p>
            <a:endParaRPr lang="en-US" dirty="0">
              <a:sym typeface="Wingdings"/>
            </a:endParaRPr>
          </a:p>
          <a:p>
            <a:r>
              <a:rPr lang="en-US" dirty="0" smtClean="0">
                <a:sym typeface="Wingdings"/>
              </a:rPr>
              <a:t>What did the fungus say to the other fungus?</a:t>
            </a:r>
          </a:p>
          <a:p>
            <a:r>
              <a:rPr lang="en-US" dirty="0" smtClean="0">
                <a:sym typeface="Wingdings"/>
              </a:rPr>
              <a:t>You are such a FUN-GUY!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746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Living things reproduce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b="1" dirty="0" smtClean="0"/>
              <a:t>sexual reproduction</a:t>
            </a:r>
            <a:r>
              <a:rPr lang="en-US" dirty="0" smtClean="0"/>
              <a:t>, cells from two different parents unite to form the first cell of the new organism. </a:t>
            </a:r>
          </a:p>
          <a:p>
            <a:r>
              <a:rPr lang="en-US" dirty="0" smtClean="0"/>
              <a:t>Other organisms reproduce using </a:t>
            </a:r>
            <a:r>
              <a:rPr lang="en-US" b="1" dirty="0" smtClean="0"/>
              <a:t>asexual reproduction</a:t>
            </a:r>
            <a:r>
              <a:rPr lang="en-US" dirty="0" smtClean="0"/>
              <a:t>, in which a single parent produces offspring that are identical to itself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034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Living things are based on a universal genetic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genetic code is written in a molecule called DNA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28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Living things grow and develop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363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Living things use and obtain materials and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Materials such as macromolecules, vitamins, minerals, water and energy</a:t>
            </a:r>
          </a:p>
          <a:p>
            <a:r>
              <a:rPr lang="en-US" dirty="0" smtClean="0"/>
              <a:t>The combination of chemical reactions through which an organism uses or breaks up materials is called metabolism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24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Living things respond to their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148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Living things maintain a stable internal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Although conditions outside an organism may change dramatically, most organisms need to keep conditions inside their bodies as constant as possible. This process is called </a:t>
            </a:r>
            <a:r>
              <a:rPr lang="en-US" b="1" dirty="0" smtClean="0"/>
              <a:t>homeostasis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6336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Taken as a group, living things change over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776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817</Words>
  <Application>Microsoft Macintosh PowerPoint</Application>
  <PresentationFormat>On-screen Show (4:3)</PresentationFormat>
  <Paragraphs>85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Chapter 1 Section 1-3: Studying Life</vt:lpstr>
      <vt:lpstr>Living things are made up of units called cells</vt:lpstr>
      <vt:lpstr>Living things reproduce</vt:lpstr>
      <vt:lpstr>Living things are based on a universal genetic code</vt:lpstr>
      <vt:lpstr>Living things grow and develop</vt:lpstr>
      <vt:lpstr>Living things use and obtain materials and energy</vt:lpstr>
      <vt:lpstr>Living things respond to their environment</vt:lpstr>
      <vt:lpstr>Living things maintain a stable internal environment</vt:lpstr>
      <vt:lpstr>Taken as a group, living things change over time</vt:lpstr>
      <vt:lpstr>Living things share the following characteristics:</vt:lpstr>
      <vt:lpstr>Some of the levels at which life can be studied include:</vt:lpstr>
      <vt:lpstr>Chapter 18: Classification </vt:lpstr>
      <vt:lpstr>Section 18-1 Finding order in diversity: Why classify?</vt:lpstr>
      <vt:lpstr>The discipline of classifying organisms is called taxonomy</vt:lpstr>
      <vt:lpstr>Linnaeus’s System of Classification</vt:lpstr>
      <vt:lpstr>Kingdoms are broken down into Phylums</vt:lpstr>
      <vt:lpstr>Phylums can be broken down into classes</vt:lpstr>
      <vt:lpstr>PowerPoint Presentation</vt:lpstr>
      <vt:lpstr>18-2   omit</vt:lpstr>
      <vt:lpstr>Section 18-3: Kingdoms and Domains</vt:lpstr>
      <vt:lpstr>The three-domain system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Section 1-3: Studying Life</dc:title>
  <dc:creator>ANDREA  PETERSEN</dc:creator>
  <cp:lastModifiedBy>ANDREA  PETERSEN</cp:lastModifiedBy>
  <cp:revision>27</cp:revision>
  <cp:lastPrinted>2014-10-07T23:46:50Z</cp:lastPrinted>
  <dcterms:created xsi:type="dcterms:W3CDTF">2014-10-07T22:57:04Z</dcterms:created>
  <dcterms:modified xsi:type="dcterms:W3CDTF">2014-10-07T23:48:32Z</dcterms:modified>
</cp:coreProperties>
</file>