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58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91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293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19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15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77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88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03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35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560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761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32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D9F27-68EB-5B43-A68E-304D383D94FE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5DA30-3AB2-BF43-9440-152BFBD9B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51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7092"/>
            <a:ext cx="7772400" cy="1477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26-1 </a:t>
            </a:r>
            <a:br>
              <a:rPr lang="en-US" dirty="0" smtClean="0"/>
            </a:br>
            <a:r>
              <a:rPr lang="en-US" dirty="0" smtClean="0"/>
              <a:t>Introduction to the Animal Kingdom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5091"/>
            <a:ext cx="7772400" cy="4318000"/>
          </a:xfrm>
        </p:spPr>
        <p:txBody>
          <a:bodyPr/>
          <a:lstStyle/>
          <a:p>
            <a:pPr algn="l"/>
            <a:r>
              <a:rPr lang="en-US" dirty="0" smtClean="0"/>
              <a:t>What is an animal?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55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7"/>
            <a:ext cx="8229600" cy="614509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3"/>
            </a:pPr>
            <a:r>
              <a:rPr lang="en-US" sz="5800" b="1" dirty="0" smtClean="0"/>
              <a:t>Circulation </a:t>
            </a:r>
          </a:p>
          <a:p>
            <a:pPr marL="0" indent="0">
              <a:buNone/>
            </a:pPr>
            <a:endParaRPr lang="en-US" sz="5800" b="1" dirty="0" smtClean="0"/>
          </a:p>
          <a:p>
            <a:pPr marL="0" indent="0">
              <a:buNone/>
            </a:pPr>
            <a:r>
              <a:rPr lang="en-US" sz="5800" b="1" dirty="0"/>
              <a:t>	</a:t>
            </a:r>
            <a:r>
              <a:rPr lang="en-US" sz="5800" b="1" dirty="0" smtClean="0"/>
              <a:t>Transport of gases, nutrients and waste</a:t>
            </a:r>
          </a:p>
          <a:p>
            <a:pPr marL="0" indent="0">
              <a:buNone/>
            </a:pPr>
            <a:r>
              <a:rPr lang="en-US" sz="5800" b="1" dirty="0"/>
              <a:t> </a:t>
            </a:r>
            <a:r>
              <a:rPr lang="en-US" sz="5800" b="1" dirty="0" smtClean="0"/>
              <a:t>     products.</a:t>
            </a:r>
            <a:endParaRPr lang="en-US" sz="5800" b="1" dirty="0"/>
          </a:p>
          <a:p>
            <a:pPr marL="0" indent="0">
              <a:buNone/>
            </a:pPr>
            <a:r>
              <a:rPr lang="en-US" sz="5800" dirty="0" smtClean="0"/>
              <a:t> 	Aquatic </a:t>
            </a:r>
            <a:r>
              <a:rPr lang="en-US" sz="5800" dirty="0" err="1" smtClean="0"/>
              <a:t>vs</a:t>
            </a:r>
            <a:r>
              <a:rPr lang="en-US" sz="5800" dirty="0" smtClean="0"/>
              <a:t> </a:t>
            </a:r>
            <a:r>
              <a:rPr lang="en-US" sz="5800" dirty="0" err="1" smtClean="0"/>
              <a:t>Terrestial</a:t>
            </a:r>
            <a:r>
              <a:rPr lang="en-US" sz="5800" dirty="0" smtClean="0"/>
              <a:t> animals?</a:t>
            </a:r>
          </a:p>
          <a:p>
            <a:pPr marL="0" indent="0">
              <a:buNone/>
            </a:pPr>
            <a:r>
              <a:rPr lang="en-US" sz="5800" b="1" dirty="0"/>
              <a:t>	</a:t>
            </a:r>
            <a:r>
              <a:rPr lang="en-US" sz="5800" dirty="0" smtClean="0"/>
              <a:t>Simple diffusion </a:t>
            </a:r>
            <a:r>
              <a:rPr lang="en-US" sz="5800" dirty="0" err="1" smtClean="0"/>
              <a:t>vs</a:t>
            </a:r>
            <a:r>
              <a:rPr lang="en-US" sz="5800" dirty="0" smtClean="0"/>
              <a:t> circulatory    system?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1578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23455" y="600364"/>
            <a:ext cx="8063345" cy="3693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pPr marL="514350" indent="-514350">
              <a:buAutoNum type="arabicPeriod" startAt="4"/>
            </a:pPr>
            <a:r>
              <a:rPr lang="en-US" sz="3600" b="1" dirty="0" smtClean="0"/>
              <a:t>Excretion 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	Elimination of waste products</a:t>
            </a:r>
            <a:endParaRPr lang="en-US" sz="3600" dirty="0" smtClean="0"/>
          </a:p>
          <a:p>
            <a:r>
              <a:rPr lang="en-US" sz="3600" dirty="0" smtClean="0"/>
              <a:t>	-Ammonia, urea, uric acid – elimination of excess nitrogen.</a:t>
            </a:r>
          </a:p>
          <a:p>
            <a:r>
              <a:rPr lang="en-US" sz="3600" dirty="0" smtClean="0"/>
              <a:t>	-elimination of excess salts, water</a:t>
            </a:r>
          </a:p>
        </p:txBody>
      </p:sp>
    </p:spTree>
    <p:extLst>
      <p:ext uri="{BB962C8B-B14F-4D97-AF65-F5344CB8AC3E}">
        <p14:creationId xmlns:p14="http://schemas.microsoft.com/office/powerpoint/2010/main" xmlns="" val="39763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742950" indent="-742950">
              <a:buAutoNum type="arabicPeriod" startAt="5"/>
            </a:pPr>
            <a:r>
              <a:rPr lang="en-US" sz="3600" b="1" dirty="0" smtClean="0"/>
              <a:t>Response 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dirty="0" smtClean="0"/>
              <a:t>	-</a:t>
            </a:r>
            <a:r>
              <a:rPr lang="en-US" sz="3600" b="1" dirty="0" smtClean="0"/>
              <a:t>responding to external environment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dirty="0" smtClean="0"/>
              <a:t>Specialized nerve cells?  Nervous System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b="1" dirty="0" smtClean="0"/>
              <a:t>-responding to internal environment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Hormones? 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63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/>
          </a:bodyPr>
          <a:lstStyle/>
          <a:p>
            <a:pPr marL="742950" indent="-742950">
              <a:buAutoNum type="arabicPeriod" startAt="6"/>
            </a:pPr>
            <a:r>
              <a:rPr lang="en-US" sz="3600" b="1" dirty="0" smtClean="0"/>
              <a:t>Movement</a:t>
            </a:r>
          </a:p>
          <a:p>
            <a:pPr marL="742950" indent="-742950">
              <a:buAutoNum type="arabicPeriod" startAt="6"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Sessile? Motile? 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dirty="0" smtClean="0"/>
              <a:t>Cilia? Flagella? Muscle cells? Muscle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System? Skeleton?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9763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742950" indent="-742950">
              <a:buAutoNum type="arabicPeriod" startAt="7"/>
            </a:pPr>
            <a:r>
              <a:rPr lang="en-US" sz="3600" b="1" dirty="0" smtClean="0"/>
              <a:t>Reproduction </a:t>
            </a:r>
          </a:p>
          <a:p>
            <a:pPr marL="514350" indent="-514350">
              <a:buAutoNum type="arabicPeriod" startAt="7"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Asexually? Sexually?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	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9763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Animal 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Complex animals tend to have </a:t>
            </a:r>
            <a:r>
              <a:rPr lang="en-US" sz="3400" b="1" dirty="0" smtClean="0"/>
              <a:t>high levels of cell specialization</a:t>
            </a:r>
            <a:r>
              <a:rPr lang="en-US" sz="3400" dirty="0" smtClean="0"/>
              <a:t>  and </a:t>
            </a:r>
            <a:r>
              <a:rPr lang="en-US" sz="3400" b="1" dirty="0" smtClean="0"/>
              <a:t>internal body organization, bilateral symmetry, a front end</a:t>
            </a:r>
            <a:r>
              <a:rPr lang="en-US" sz="3400" dirty="0" smtClean="0"/>
              <a:t> or </a:t>
            </a:r>
            <a:r>
              <a:rPr lang="en-US" sz="3400" b="1" dirty="0" smtClean="0"/>
              <a:t>head</a:t>
            </a:r>
            <a:r>
              <a:rPr lang="en-US" sz="3400" dirty="0" smtClean="0"/>
              <a:t> with </a:t>
            </a:r>
            <a:r>
              <a:rPr lang="en-US" sz="3400" b="1" dirty="0" smtClean="0"/>
              <a:t>sense organs </a:t>
            </a:r>
            <a:r>
              <a:rPr lang="en-US" sz="3400" dirty="0" smtClean="0"/>
              <a:t>and a </a:t>
            </a:r>
            <a:r>
              <a:rPr lang="en-US" sz="3400" b="1" dirty="0" smtClean="0"/>
              <a:t>body cavity</a:t>
            </a:r>
            <a:r>
              <a:rPr lang="en-US" sz="3400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24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Early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Animals that reproduce sexually begin life as a </a:t>
            </a:r>
            <a:r>
              <a:rPr lang="en-US" sz="3400" b="1" dirty="0" smtClean="0"/>
              <a:t>Zygote</a:t>
            </a:r>
            <a:r>
              <a:rPr lang="en-US" sz="3400" dirty="0" smtClean="0"/>
              <a:t> ( 2n) or </a:t>
            </a:r>
            <a:r>
              <a:rPr lang="en-US" sz="3400" b="1" dirty="0" smtClean="0"/>
              <a:t>fertilized egg </a:t>
            </a:r>
            <a:r>
              <a:rPr lang="en-US" sz="3400" dirty="0" smtClean="0"/>
              <a:t>(2n).</a:t>
            </a:r>
          </a:p>
          <a:p>
            <a:endParaRPr lang="en-US" sz="3400" dirty="0" smtClean="0"/>
          </a:p>
          <a:p>
            <a:r>
              <a:rPr lang="en-US" sz="3400" b="1" dirty="0" smtClean="0"/>
              <a:t>Embryology is the study of embryo development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258817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r>
              <a:rPr lang="en-US" sz="3400" dirty="0" smtClean="0"/>
              <a:t>Draw out diagram from text p 661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b="1" dirty="0" smtClean="0"/>
              <a:t>Blastula</a:t>
            </a:r>
            <a:r>
              <a:rPr lang="en-US" sz="3400" dirty="0" smtClean="0"/>
              <a:t> – hollow ball of cells which develops into either a </a:t>
            </a:r>
            <a:r>
              <a:rPr lang="en-US" sz="3400" b="1" u="sng" dirty="0"/>
              <a:t>p</a:t>
            </a:r>
            <a:r>
              <a:rPr lang="en-US" sz="3400" b="1" u="sng" dirty="0" smtClean="0"/>
              <a:t>rotostome</a:t>
            </a:r>
            <a:r>
              <a:rPr lang="en-US" sz="3400" dirty="0" smtClean="0"/>
              <a:t> or </a:t>
            </a:r>
            <a:r>
              <a:rPr lang="en-US" sz="3400" b="1" u="sng" dirty="0" err="1" smtClean="0"/>
              <a:t>deuterostome</a:t>
            </a:r>
            <a:endParaRPr lang="en-US" sz="3400" dirty="0" smtClean="0"/>
          </a:p>
          <a:p>
            <a:pPr marL="0" indent="0">
              <a:buNone/>
            </a:pPr>
            <a:endParaRPr lang="en-US" sz="3400" b="1" u="sng" dirty="0"/>
          </a:p>
          <a:p>
            <a:pPr marL="0" indent="0">
              <a:buNone/>
            </a:pPr>
            <a:r>
              <a:rPr lang="en-US" sz="3400" dirty="0" smtClean="0"/>
              <a:t>Blastula – formation of a </a:t>
            </a:r>
            <a:r>
              <a:rPr lang="en-US" sz="3400" b="1" dirty="0" smtClean="0"/>
              <a:t>blastopore – inward indentation of the blastula</a:t>
            </a:r>
            <a:r>
              <a:rPr lang="en-US" sz="3400" dirty="0" smtClean="0"/>
              <a:t> in the </a:t>
            </a:r>
            <a:r>
              <a:rPr lang="en-US" sz="3400" dirty="0" err="1" smtClean="0"/>
              <a:t>centre</a:t>
            </a:r>
            <a:r>
              <a:rPr lang="en-US" sz="3400" dirty="0" smtClean="0"/>
              <a:t> of the blastula – this tube becomes the </a:t>
            </a:r>
            <a:r>
              <a:rPr lang="en-US" sz="3400" b="1" dirty="0" smtClean="0"/>
              <a:t>digestive tract</a:t>
            </a:r>
            <a:r>
              <a:rPr lang="en-US" sz="3400" dirty="0" smtClean="0"/>
              <a:t> and is formed in one of two ways: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4931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r>
              <a:rPr lang="en-US" b="1" dirty="0" smtClean="0"/>
              <a:t>1.  </a:t>
            </a:r>
            <a:r>
              <a:rPr lang="en-US" b="1" dirty="0" err="1" smtClean="0"/>
              <a:t>Protosome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-</a:t>
            </a:r>
            <a:r>
              <a:rPr lang="en-US" dirty="0" smtClean="0"/>
              <a:t>mouth is formed from the </a:t>
            </a:r>
            <a:r>
              <a:rPr lang="en-US" dirty="0" err="1" smtClean="0"/>
              <a:t>blastospore</a:t>
            </a:r>
            <a:r>
              <a:rPr lang="en-US" dirty="0" smtClean="0"/>
              <a:t> – </a:t>
            </a:r>
            <a:r>
              <a:rPr lang="en-US" dirty="0" err="1" smtClean="0"/>
              <a:t>incl</a:t>
            </a:r>
            <a:r>
              <a:rPr lang="en-US" dirty="0" smtClean="0"/>
              <a:t> 	most invertebrates. </a:t>
            </a:r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AutoNum type="arabicPeriod" startAt="2"/>
            </a:pPr>
            <a:r>
              <a:rPr lang="en-US" b="1" dirty="0" err="1" smtClean="0"/>
              <a:t>Deutrosome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-an animal whose anus is formed through the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blastospore</a:t>
            </a:r>
            <a:r>
              <a:rPr lang="en-US" dirty="0" smtClean="0"/>
              <a:t> – the mouth is formed 2</a:t>
            </a:r>
            <a:r>
              <a:rPr lang="en-US" baseline="30000" dirty="0" smtClean="0"/>
              <a:t>nd</a:t>
            </a:r>
            <a:r>
              <a:rPr lang="en-US" dirty="0" smtClean="0"/>
              <a:t> after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the anus.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-includes echinoderms and all vertebrates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846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During early development, the cells of the embryo develop (differentiate) into three layers called </a:t>
            </a:r>
            <a:r>
              <a:rPr lang="en-US" sz="3400" b="1" dirty="0" smtClean="0"/>
              <a:t>germ layers.</a:t>
            </a:r>
          </a:p>
          <a:p>
            <a:pPr marL="0" indent="0">
              <a:buNone/>
            </a:pPr>
            <a:endParaRPr lang="en-US" sz="3400" b="1" dirty="0"/>
          </a:p>
          <a:p>
            <a:pPr marL="0" indent="0">
              <a:buNone/>
            </a:pPr>
            <a:r>
              <a:rPr lang="en-US" sz="3400" b="1" dirty="0" smtClean="0"/>
              <a:t>Endoderm –</a:t>
            </a:r>
            <a:r>
              <a:rPr lang="en-US" sz="3400" dirty="0" smtClean="0"/>
              <a:t> inner most germ layer – develop into the linings of the digestive and much of the respiratory  organ systems. </a:t>
            </a:r>
          </a:p>
          <a:p>
            <a:pPr marL="0" indent="0">
              <a:buNone/>
            </a:pPr>
            <a:endParaRPr lang="en-US" sz="3400" b="1" dirty="0" smtClean="0"/>
          </a:p>
          <a:p>
            <a:pPr marL="0" indent="0">
              <a:buNone/>
            </a:pPr>
            <a:r>
              <a:rPr lang="en-US" sz="3400" b="1" dirty="0" smtClean="0"/>
              <a:t>Mesoderm </a:t>
            </a:r>
            <a:r>
              <a:rPr lang="en-US" sz="3400" dirty="0" smtClean="0"/>
              <a:t> - middle layer – differentiates into muscles and much of the circulatory, reproductive  and excretory organ systems</a:t>
            </a:r>
          </a:p>
          <a:p>
            <a:pPr marL="0" indent="0">
              <a:buNone/>
            </a:pPr>
            <a:endParaRPr lang="en-US" sz="3400" b="1" dirty="0" smtClean="0"/>
          </a:p>
          <a:p>
            <a:pPr marL="0" indent="0">
              <a:buNone/>
            </a:pPr>
            <a:r>
              <a:rPr lang="en-US" sz="3400" b="1" dirty="0" smtClean="0"/>
              <a:t>Ectoderm </a:t>
            </a:r>
            <a:r>
              <a:rPr lang="en-US" sz="3400" dirty="0" smtClean="0"/>
              <a:t> - outermost layer – gives rise to sense organs, nerves and the outer layer of skin.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4326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of the Kingdom </a:t>
            </a:r>
            <a:r>
              <a:rPr lang="en-US" dirty="0" err="1" smtClean="0"/>
              <a:t>Animalia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Multicellular</a:t>
            </a:r>
          </a:p>
          <a:p>
            <a:r>
              <a:rPr lang="en-US" dirty="0" smtClean="0"/>
              <a:t>Eukaryotic cells whose cells lack a cell wall</a:t>
            </a:r>
          </a:p>
          <a:p>
            <a:r>
              <a:rPr lang="en-US" dirty="0" smtClean="0"/>
              <a:t>Heterotrophs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13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Symmetry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sz="4000" dirty="0" smtClean="0"/>
              <a:t>except sponges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3400" b="1" dirty="0" smtClean="0"/>
              <a:t>Radial Symmetry </a:t>
            </a:r>
          </a:p>
          <a:p>
            <a:pPr marL="0" indent="0">
              <a:buNone/>
            </a:pPr>
            <a:r>
              <a:rPr lang="en-US" sz="3400" dirty="0" smtClean="0"/>
              <a:t>	-body parts that repeat the </a:t>
            </a:r>
            <a:r>
              <a:rPr lang="en-US" sz="3400" dirty="0" err="1" smtClean="0"/>
              <a:t>centre</a:t>
            </a:r>
            <a:r>
              <a:rPr lang="en-US" sz="3400" dirty="0" smtClean="0"/>
              <a:t> of the body – sea anemone, sea stars, etc.</a:t>
            </a:r>
          </a:p>
          <a:p>
            <a:pPr marL="0" indent="0">
              <a:buNone/>
            </a:pPr>
            <a:endParaRPr lang="en-US" sz="3400" b="1" dirty="0" smtClean="0"/>
          </a:p>
          <a:p>
            <a:pPr marL="514350" indent="-514350">
              <a:buAutoNum type="arabicPeriod" startAt="2"/>
            </a:pPr>
            <a:r>
              <a:rPr lang="en-US" sz="3400" b="1" dirty="0" smtClean="0"/>
              <a:t>Bilateral Symmetry </a:t>
            </a:r>
          </a:p>
          <a:p>
            <a:pPr marL="0" indent="0">
              <a:buNone/>
            </a:pPr>
            <a:r>
              <a:rPr lang="en-US" sz="3400" b="1" dirty="0"/>
              <a:t>	</a:t>
            </a:r>
            <a:r>
              <a:rPr lang="en-US" sz="3400" dirty="0" smtClean="0"/>
              <a:t>-can divide the body into two equal halves- left and right sides – </a:t>
            </a:r>
            <a:r>
              <a:rPr lang="en-US" sz="3400" dirty="0" err="1" smtClean="0"/>
              <a:t>usu</a:t>
            </a:r>
            <a:r>
              <a:rPr lang="en-US" sz="3400" dirty="0" smtClean="0"/>
              <a:t> have a front (anterior) and back (posterior) ends and upper (dorsal) and lower (ventral) sides.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25638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r>
              <a:rPr lang="en-US" sz="3400" dirty="0" smtClean="0"/>
              <a:t>An anatomy with bilateral symmetry allows for </a:t>
            </a:r>
            <a:r>
              <a:rPr lang="en-US" sz="3400" b="1" dirty="0" smtClean="0"/>
              <a:t>segmentation</a:t>
            </a:r>
            <a:r>
              <a:rPr lang="en-US" sz="3400" dirty="0" smtClean="0"/>
              <a:t> in which the is constructed of many repeated and similar parts or segments. </a:t>
            </a:r>
          </a:p>
          <a:p>
            <a:endParaRPr lang="en-US" sz="3400" dirty="0" smtClean="0"/>
          </a:p>
          <a:p>
            <a:r>
              <a:rPr lang="en-US" sz="3400" dirty="0" smtClean="0"/>
              <a:t>Also animals with </a:t>
            </a:r>
            <a:r>
              <a:rPr lang="en-US" sz="3400" dirty="0" err="1" smtClean="0"/>
              <a:t>b.l</a:t>
            </a:r>
            <a:r>
              <a:rPr lang="en-US" sz="3400" dirty="0" smtClean="0"/>
              <a:t>. symmetry have external body parts that repeat on either side of the body – arms, legs, etc.</a:t>
            </a:r>
          </a:p>
          <a:p>
            <a:pPr marL="0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36906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Cephalization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concentration of sense organs and nerve cells at the front end of the body. </a:t>
            </a:r>
          </a:p>
          <a:p>
            <a:r>
              <a:rPr lang="en-US" dirty="0" smtClean="0"/>
              <a:t>Increased </a:t>
            </a:r>
            <a:r>
              <a:rPr lang="en-US" dirty="0" err="1" smtClean="0"/>
              <a:t>cephalization</a:t>
            </a:r>
            <a:r>
              <a:rPr lang="en-US" dirty="0" smtClean="0"/>
              <a:t> – animals can respond to their environment quickly.</a:t>
            </a:r>
          </a:p>
          <a:p>
            <a:r>
              <a:rPr lang="en-US" dirty="0" smtClean="0"/>
              <a:t>Move  with anterior end forward, so this end comes into contact with new parts of the environment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98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</a:t>
            </a:r>
            <a:r>
              <a:rPr lang="en-US" smtClean="0"/>
              <a:t>Cavity Formation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Fluid filled space that lies between the  digestive tract and the body wall.  </a:t>
            </a:r>
          </a:p>
          <a:p>
            <a:r>
              <a:rPr lang="en-US" dirty="0" smtClean="0"/>
              <a:t>Provides a space in which internal organs can be suspended so that they are not pressed on by muscles or twisted out of shape by body movements. </a:t>
            </a:r>
          </a:p>
          <a:p>
            <a:r>
              <a:rPr lang="en-US" dirty="0" smtClean="0"/>
              <a:t>Also allow for specialized regions to develop </a:t>
            </a:r>
          </a:p>
          <a:p>
            <a:pP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8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/>
          </a:bodyPr>
          <a:lstStyle/>
          <a:p>
            <a:r>
              <a:rPr lang="en-US" dirty="0" smtClean="0"/>
              <a:t>Animals have: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  <a:r>
              <a:rPr lang="en-US" b="1" dirty="0" smtClean="0"/>
              <a:t>Epithelial tissue </a:t>
            </a:r>
            <a:r>
              <a:rPr lang="en-US" dirty="0" smtClean="0"/>
              <a:t>- covers the </a:t>
            </a:r>
            <a:r>
              <a:rPr lang="en-US" b="1" dirty="0" smtClean="0"/>
              <a:t>body surfaces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lines the </a:t>
            </a:r>
            <a:r>
              <a:rPr lang="en-US" b="1" dirty="0" smtClean="0"/>
              <a:t>inside of tubes </a:t>
            </a:r>
            <a:r>
              <a:rPr lang="en-US" dirty="0" smtClean="0"/>
              <a:t>found in the body 		and </a:t>
            </a:r>
            <a:r>
              <a:rPr lang="en-US" b="1" dirty="0" smtClean="0"/>
              <a:t>form the glands </a:t>
            </a:r>
            <a:r>
              <a:rPr lang="en-US" dirty="0" smtClean="0"/>
              <a:t>of an animal.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-cells tend to be thin, flat structures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through which gases and nutrients can move 		through.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ii. </a:t>
            </a:r>
            <a:r>
              <a:rPr lang="en-US" b="1" dirty="0" smtClean="0"/>
              <a:t>Muscle tissue </a:t>
            </a:r>
          </a:p>
        </p:txBody>
      </p:sp>
    </p:spTree>
    <p:extLst>
      <p:ext uri="{BB962C8B-B14F-4D97-AF65-F5344CB8AC3E}">
        <p14:creationId xmlns:p14="http://schemas.microsoft.com/office/powerpoint/2010/main" xmlns="" val="245283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dirty="0" smtClean="0"/>
              <a:t>iii. </a:t>
            </a:r>
            <a:r>
              <a:rPr lang="en-US" b="1" dirty="0" smtClean="0"/>
              <a:t>Connective tissue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dirty="0" smtClean="0"/>
              <a:t>iv. </a:t>
            </a:r>
            <a:r>
              <a:rPr lang="en-US" b="1" dirty="0" smtClean="0"/>
              <a:t>Nervous tissue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08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r>
              <a:rPr lang="en-US" dirty="0" smtClean="0"/>
              <a:t>95% of animals are categorized as </a:t>
            </a:r>
            <a:r>
              <a:rPr lang="en-US" b="1" dirty="0" smtClean="0"/>
              <a:t>invertebrates.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-</a:t>
            </a:r>
            <a:r>
              <a:rPr lang="en-US" dirty="0" smtClean="0"/>
              <a:t>range in size from microscopic dust mites 	to the giant squid which is more than 20 	meters long.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-include sea stars, sponges, jelly fish, 		worms, insect, clams.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-5% of animals are categorized as </a:t>
            </a:r>
            <a:r>
              <a:rPr lang="en-US" b="1" dirty="0" smtClean="0"/>
              <a:t>vertebrates 	- </a:t>
            </a:r>
            <a:r>
              <a:rPr lang="en-US" dirty="0" smtClean="0"/>
              <a:t> includes fishes, amphibians, reptiles, birds 	and mammals.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96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animals do to survive?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Essential functions include:</a:t>
            </a:r>
          </a:p>
          <a:p>
            <a:pPr marL="514350" indent="-514350">
              <a:buAutoNum type="arabicPeriod"/>
            </a:pPr>
            <a:r>
              <a:rPr lang="en-US" dirty="0"/>
              <a:t>F</a:t>
            </a:r>
            <a:r>
              <a:rPr lang="en-US" dirty="0" smtClean="0"/>
              <a:t>eeding.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Respiration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Circulation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Excretion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Response</a:t>
            </a:r>
          </a:p>
          <a:p>
            <a:pPr marL="514350" indent="-514350">
              <a:buAutoNum type="arabicPeriod"/>
            </a:pPr>
            <a:r>
              <a:rPr lang="en-US" dirty="0" smtClean="0"/>
              <a:t>Movement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Reproduction.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6776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Homeostasis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 is often maintained by </a:t>
            </a:r>
            <a:r>
              <a:rPr lang="en-US" b="1" dirty="0" smtClean="0"/>
              <a:t>internal feedback 		mechanisms</a:t>
            </a:r>
            <a:r>
              <a:rPr lang="en-US" dirty="0" smtClean="0"/>
              <a:t> called feedback loops.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Feedback loops involve </a:t>
            </a:r>
            <a:r>
              <a:rPr lang="en-US" b="1" dirty="0" smtClean="0"/>
              <a:t>feedback inhibition</a:t>
            </a:r>
            <a:r>
              <a:rPr lang="en-US" dirty="0" smtClean="0"/>
              <a:t> in 	which the </a:t>
            </a:r>
            <a:r>
              <a:rPr lang="en-US" b="1" dirty="0" smtClean="0"/>
              <a:t>product</a:t>
            </a:r>
            <a:r>
              <a:rPr lang="en-US" dirty="0" smtClean="0"/>
              <a:t> or </a:t>
            </a:r>
            <a:r>
              <a:rPr lang="en-US" b="1" dirty="0" smtClean="0"/>
              <a:t>result</a:t>
            </a:r>
            <a:r>
              <a:rPr lang="en-US" dirty="0" smtClean="0"/>
              <a:t> of a process 	</a:t>
            </a:r>
            <a:r>
              <a:rPr lang="en-US" b="1" dirty="0" smtClean="0"/>
              <a:t>stops</a:t>
            </a:r>
            <a:r>
              <a:rPr lang="en-US" dirty="0" smtClean="0"/>
              <a:t> or </a:t>
            </a:r>
            <a:r>
              <a:rPr lang="en-US" b="1" dirty="0" smtClean="0"/>
              <a:t>limits </a:t>
            </a:r>
            <a:r>
              <a:rPr lang="en-US" dirty="0" smtClean="0"/>
              <a:t>the process.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 When a dog becomes to hot it pants – panting releases heat – body temperature of the dog cools – dog stops panting.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81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Feeding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-</a:t>
            </a:r>
            <a:r>
              <a:rPr lang="en-US" dirty="0" smtClean="0"/>
              <a:t>Absorb food, ingest food?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-Herbivore, carnivore, </a:t>
            </a:r>
            <a:r>
              <a:rPr lang="en-US" dirty="0" err="1" smtClean="0"/>
              <a:t>amnivore</a:t>
            </a:r>
            <a:r>
              <a:rPr lang="en-US" dirty="0" smtClean="0"/>
              <a:t>, </a:t>
            </a:r>
            <a:r>
              <a:rPr lang="en-US" dirty="0" err="1" smtClean="0"/>
              <a:t>detrivore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-Filter feeder?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-Symbiotic relationship/ </a:t>
            </a:r>
            <a:r>
              <a:rPr lang="en-US" dirty="0" err="1" smtClean="0"/>
              <a:t>parasisitic</a:t>
            </a:r>
            <a:r>
              <a:rPr lang="en-US" dirty="0" smtClean="0"/>
              <a:t>? </a:t>
            </a: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9210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b="1" dirty="0" smtClean="0"/>
              <a:t>Respiration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Transport of Oxygen and Carbon dioxide.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dirty="0" smtClean="0"/>
              <a:t>Aquatic or Terrestrial?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Simple system of diffusion or a Complex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system involve different organs?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63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415</Words>
  <Application>Microsoft Office PowerPoint</Application>
  <PresentationFormat>On-screen Show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Chapter 26-1  Introduction to the Animal Kingdom</vt:lpstr>
      <vt:lpstr>Slide 2</vt:lpstr>
      <vt:lpstr>Slide 3</vt:lpstr>
      <vt:lpstr>Slide 4</vt:lpstr>
      <vt:lpstr>Slide 5</vt:lpstr>
      <vt:lpstr>What do animals do to survive?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Trends in Animal Evolution </vt:lpstr>
      <vt:lpstr>Early Development</vt:lpstr>
      <vt:lpstr>Slide 17</vt:lpstr>
      <vt:lpstr>Slide 18</vt:lpstr>
      <vt:lpstr>Slide 19</vt:lpstr>
      <vt:lpstr>Body Symmetry -except sponges  </vt:lpstr>
      <vt:lpstr>Slide 21</vt:lpstr>
      <vt:lpstr>Cephalization </vt:lpstr>
      <vt:lpstr>Body Cavity Formation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26-1  Introduction to the Animal Kingdom</dc:title>
  <dc:creator>ANDREA  PETERSEN</dc:creator>
  <cp:lastModifiedBy>apetersen</cp:lastModifiedBy>
  <cp:revision>8</cp:revision>
  <dcterms:created xsi:type="dcterms:W3CDTF">2014-03-19T23:13:26Z</dcterms:created>
  <dcterms:modified xsi:type="dcterms:W3CDTF">2014-03-20T04:29:42Z</dcterms:modified>
</cp:coreProperties>
</file>