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1" r:id="rId14"/>
    <p:sldId id="269" r:id="rId15"/>
    <p:sldId id="270" r:id="rId16"/>
    <p:sldId id="271" r:id="rId17"/>
    <p:sldId id="272" r:id="rId18"/>
    <p:sldId id="275" r:id="rId19"/>
    <p:sldId id="273" r:id="rId20"/>
    <p:sldId id="279" r:id="rId21"/>
    <p:sldId id="276" r:id="rId22"/>
    <p:sldId id="278" r:id="rId23"/>
    <p:sldId id="277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17592-EA94-0C4E-8957-2331DEB109CF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A31B6-A41A-5942-ABE6-414362CD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9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F0B7-3172-8042-AC28-3DD4D84E5943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0F9-4B29-C841-8903-58A4557A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0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F0B7-3172-8042-AC28-3DD4D84E5943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0F9-4B29-C841-8903-58A4557A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F0B7-3172-8042-AC28-3DD4D84E5943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0F9-4B29-C841-8903-58A4557A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7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F0B7-3172-8042-AC28-3DD4D84E5943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0F9-4B29-C841-8903-58A4557A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1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F0B7-3172-8042-AC28-3DD4D84E5943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0F9-4B29-C841-8903-58A4557A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5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F0B7-3172-8042-AC28-3DD4D84E5943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0F9-4B29-C841-8903-58A4557A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45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F0B7-3172-8042-AC28-3DD4D84E5943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0F9-4B29-C841-8903-58A4557A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F0B7-3172-8042-AC28-3DD4D84E5943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0F9-4B29-C841-8903-58A4557A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9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F0B7-3172-8042-AC28-3DD4D84E5943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0F9-4B29-C841-8903-58A4557A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5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F0B7-3172-8042-AC28-3DD4D84E5943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0F9-4B29-C841-8903-58A4557A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2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F0B7-3172-8042-AC28-3DD4D84E5943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E0F9-4B29-C841-8903-58A4557A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0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4F0B7-3172-8042-AC28-3DD4D84E5943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2E0F9-4B29-C841-8903-58A4557A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0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24</a:t>
            </a:r>
            <a:br>
              <a:rPr lang="en-US" dirty="0" smtClean="0"/>
            </a:br>
            <a:r>
              <a:rPr lang="en-US" dirty="0" smtClean="0"/>
              <a:t>REPRODUCTION OF SEED PLANTS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17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6532"/>
          </a:xfrm>
        </p:spPr>
        <p:txBody>
          <a:bodyPr/>
          <a:lstStyle/>
          <a:p>
            <a:r>
              <a:rPr lang="en-US" dirty="0" smtClean="0"/>
              <a:t>Fertilization in Angiosperms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1170"/>
            <a:ext cx="8229600" cy="5014993"/>
          </a:xfrm>
        </p:spPr>
        <p:txBody>
          <a:bodyPr/>
          <a:lstStyle/>
          <a:p>
            <a:r>
              <a:rPr lang="en-US" dirty="0" smtClean="0"/>
              <a:t>Pollen grain lands on the stigma, it begins to grow a pollen tube, one of the nuclei within the pollen grain divides and forms two sperm nuclei, the pollen tube now contains a tube nucleus and two sperm nuclei. </a:t>
            </a:r>
          </a:p>
          <a:p>
            <a:r>
              <a:rPr lang="en-US" dirty="0" smtClean="0"/>
              <a:t>Pollen tube grows into the style, where it eventually reaches the ovary and enters the ovule. </a:t>
            </a:r>
          </a:p>
          <a:p>
            <a:r>
              <a:rPr lang="en-US" dirty="0" smtClean="0"/>
              <a:t>Two distinct fertilizations take place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7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>
            <a:normAutofit/>
          </a:bodyPr>
          <a:lstStyle/>
          <a:p>
            <a:r>
              <a:rPr lang="en-US" dirty="0" smtClean="0"/>
              <a:t>First, one of the sperm nuclei fuses with the egg nucleus to produce a diploid zygote.   The zygote will grow into the new plant embryo.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Second, the other sperm nucleus fuses with two polar nuclei in the embryo sac to form a triploid (3n) cell.  This cell will grow into a food rich tissue known as endosperm, which nourishes the seedling as it grows. </a:t>
            </a:r>
          </a:p>
        </p:txBody>
      </p:sp>
    </p:spTree>
    <p:extLst>
      <p:ext uri="{BB962C8B-B14F-4D97-AF65-F5344CB8AC3E}">
        <p14:creationId xmlns:p14="http://schemas.microsoft.com/office/powerpoint/2010/main" val="3819621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r>
              <a:rPr lang="en-US" dirty="0" smtClean="0"/>
              <a:t>b/c two fertilization events take place this process is known as </a:t>
            </a:r>
            <a:r>
              <a:rPr lang="en-US" b="1" dirty="0" smtClean="0"/>
              <a:t>double fertilization. </a:t>
            </a:r>
          </a:p>
          <a:p>
            <a:endParaRPr lang="en-US" b="1" dirty="0"/>
          </a:p>
          <a:p>
            <a:r>
              <a:rPr lang="en-US" dirty="0" smtClean="0"/>
              <a:t>In the gymnosperm, the </a:t>
            </a:r>
            <a:r>
              <a:rPr lang="en-US" b="1" dirty="0" smtClean="0"/>
              <a:t>food reserve </a:t>
            </a:r>
            <a:r>
              <a:rPr lang="en-US" dirty="0" smtClean="0"/>
              <a:t>built up in seeds is </a:t>
            </a:r>
            <a:r>
              <a:rPr lang="en-US" b="1" dirty="0" smtClean="0"/>
              <a:t>produced before fertilization </a:t>
            </a:r>
            <a:r>
              <a:rPr lang="en-US" dirty="0" smtClean="0"/>
              <a:t>takes place. 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angiosperms if the ovule is not fertilized the endosperm does not form and food is not wasted by preparing for a nonexistent zygote.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937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24-2 SEED DEVELOPMENT AND GERMINATION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development of the seed, which provides protection and nutrition for the embryo was a major factor in the success of plants on land. </a:t>
            </a:r>
            <a:endParaRPr lang="en-US" dirty="0"/>
          </a:p>
          <a:p>
            <a:r>
              <a:rPr lang="en-US" dirty="0" smtClean="0"/>
              <a:t>As an angiosperm seeds mature, the </a:t>
            </a:r>
            <a:r>
              <a:rPr lang="en-US" b="1" dirty="0" smtClean="0"/>
              <a:t>ovary walls thicken to form a fruit</a:t>
            </a:r>
            <a:r>
              <a:rPr lang="en-US" dirty="0" smtClean="0"/>
              <a:t> that encloses the developing seeds. </a:t>
            </a:r>
          </a:p>
          <a:p>
            <a:r>
              <a:rPr lang="en-US" dirty="0" smtClean="0"/>
              <a:t>A fruit is a ripened ovary that contains angiosperm seeds.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35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DISPERSAL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FRUITS FOR?</a:t>
            </a:r>
          </a:p>
          <a:p>
            <a:pPr marL="0" indent="0">
              <a:buNone/>
            </a:pPr>
            <a:r>
              <a:rPr lang="en-US" dirty="0" smtClean="0"/>
              <a:t>	-they have been favored by natural selection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-they are not there to nourish the seedling – 	the endosperm does that.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-the  tissue of the fruit is later discarded.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51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Dispersal by Animals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-the sweet tissue of a fruit makes the fruit tasty.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-the flesh of fruit protects the seeds from the digestive chemicals of an animal.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-the seeds pass unharmed through the digestive tract of an animal.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-the fruit provides nutrition for the animal, the animal disperses the seeds.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304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Dispersal By Wind and Weather</a:t>
            </a:r>
          </a:p>
          <a:p>
            <a:pPr marL="457200" lvl="1" indent="0">
              <a:buNone/>
            </a:pPr>
            <a:r>
              <a:rPr lang="en-US" dirty="0" smtClean="0"/>
              <a:t>	-Seeds are also adapted for dispersal by wind and water. </a:t>
            </a:r>
          </a:p>
          <a:p>
            <a:pPr marL="457200" lvl="1" indent="0">
              <a:buNone/>
            </a:pPr>
            <a:r>
              <a:rPr lang="en-US" dirty="0" smtClean="0"/>
              <a:t>	-seeds dispersed in this manner are typically light weight – allowing them to be carried in to the air or to float on the surface of the water.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Ex.  Seeds of ash and maple trees are encased I </a:t>
            </a:r>
            <a:r>
              <a:rPr lang="en-US" dirty="0" err="1" smtClean="0"/>
              <a:t>winglike</a:t>
            </a:r>
            <a:r>
              <a:rPr lang="en-US" dirty="0" smtClean="0"/>
              <a:t> structures  that spin and twirl as they are released, helping them glide considerable distances from their parent plants.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Ex.  A coconut is </a:t>
            </a:r>
            <a:r>
              <a:rPr lang="en-US" dirty="0" err="1" smtClean="0"/>
              <a:t>bouyant</a:t>
            </a:r>
            <a:r>
              <a:rPr lang="en-US" dirty="0" smtClean="0"/>
              <a:t> enough to float in seawater within its protective coating for many weeks – water dispersal is one reason for the success of coconuts in reaching remote islands.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83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Dormancy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seeds sprout rapidly while other seeds enter a period of dormancy. </a:t>
            </a:r>
          </a:p>
          <a:p>
            <a:r>
              <a:rPr lang="en-US" b="1" dirty="0" smtClean="0"/>
              <a:t>During dormancy</a:t>
            </a:r>
            <a:r>
              <a:rPr lang="en-US" dirty="0" smtClean="0"/>
              <a:t>, the </a:t>
            </a:r>
            <a:r>
              <a:rPr lang="en-US" b="1" dirty="0" smtClean="0"/>
              <a:t>embryo is alive </a:t>
            </a:r>
            <a:r>
              <a:rPr lang="en-US" dirty="0" smtClean="0"/>
              <a:t>but </a:t>
            </a:r>
            <a:r>
              <a:rPr lang="en-US" b="1" dirty="0" smtClean="0"/>
              <a:t>not growing. </a:t>
            </a:r>
          </a:p>
          <a:p>
            <a:r>
              <a:rPr lang="en-US" dirty="0" smtClean="0"/>
              <a:t>Environmental factors such as temperature and moisture can cause a seed to end dormancy and germinate.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265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6058"/>
            <a:ext cx="8229600" cy="563010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Seed Dormancy can be adaptive:</a:t>
            </a:r>
          </a:p>
          <a:p>
            <a:endParaRPr lang="en-US" dirty="0"/>
          </a:p>
          <a:p>
            <a:r>
              <a:rPr lang="en-US" dirty="0" smtClean="0"/>
              <a:t>Can allow for long distance dispersal as in a coconut that floats across the sea for weeks on end or even months. </a:t>
            </a:r>
          </a:p>
          <a:p>
            <a:r>
              <a:rPr lang="en-US" dirty="0" smtClean="0"/>
              <a:t>May allow for seeds to germinate only under ideal growth conditions. </a:t>
            </a:r>
          </a:p>
          <a:p>
            <a:r>
              <a:rPr lang="en-US" dirty="0" smtClean="0"/>
              <a:t>Most seeds germinate in spring when conditions are best for growth.</a:t>
            </a:r>
          </a:p>
          <a:p>
            <a:r>
              <a:rPr lang="en-US" dirty="0" smtClean="0"/>
              <a:t>Some pine trees produce seeds in sealed cones that will only be opened under the high temperatures of a forest fire.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167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Germination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the early growth stage of the plant embryo. </a:t>
            </a:r>
          </a:p>
          <a:p>
            <a:r>
              <a:rPr lang="en-US" dirty="0" smtClean="0"/>
              <a:t>When seeds germinate they absorb water – the water causes the food-storing tissues to swell, cracking open the seed coat.   Through the cracked seed coat, the young root emerges and begins to grow.  </a:t>
            </a:r>
          </a:p>
          <a:p>
            <a:r>
              <a:rPr lang="en-US" dirty="0" smtClean="0"/>
              <a:t>Monocots have a single </a:t>
            </a:r>
            <a:r>
              <a:rPr lang="en-US" dirty="0" err="1" smtClean="0"/>
              <a:t>coltyledon</a:t>
            </a:r>
            <a:r>
              <a:rPr lang="en-US" dirty="0" smtClean="0"/>
              <a:t> or seed leaf which remains underground.  The growing shoot emerges while protected by a sheath.</a:t>
            </a:r>
          </a:p>
        </p:txBody>
      </p:sp>
    </p:spTree>
    <p:extLst>
      <p:ext uri="{BB962C8B-B14F-4D97-AF65-F5344CB8AC3E}">
        <p14:creationId xmlns:p14="http://schemas.microsoft.com/office/powerpoint/2010/main" val="3007267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24-1 Reproduction with Cones and Flowers.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Seed plants have a </a:t>
            </a:r>
            <a:r>
              <a:rPr lang="en-US" b="1" dirty="0" smtClean="0"/>
              <a:t>gametophyte</a:t>
            </a:r>
            <a:r>
              <a:rPr lang="en-US" dirty="0" smtClean="0"/>
              <a:t> that is </a:t>
            </a:r>
            <a:r>
              <a:rPr lang="en-US" b="1" dirty="0" smtClean="0"/>
              <a:t>contained within sporophyte tissues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smtClean="0"/>
              <a:t>Gametes of seedless </a:t>
            </a:r>
            <a:r>
              <a:rPr lang="en-US" dirty="0" smtClean="0"/>
              <a:t>plants </a:t>
            </a:r>
            <a:r>
              <a:rPr lang="en-US" b="1" dirty="0" smtClean="0"/>
              <a:t>need water </a:t>
            </a:r>
            <a:r>
              <a:rPr lang="en-US" dirty="0" smtClean="0"/>
              <a:t>for </a:t>
            </a:r>
            <a:r>
              <a:rPr lang="en-US" b="1" dirty="0" smtClean="0"/>
              <a:t>fertilization</a:t>
            </a:r>
            <a:r>
              <a:rPr lang="en-US" dirty="0" smtClean="0"/>
              <a:t> to be successful.  The water is needed for the sperm to swim from plant to plant. </a:t>
            </a:r>
          </a:p>
          <a:p>
            <a:endParaRPr lang="en-US" dirty="0"/>
          </a:p>
          <a:p>
            <a:r>
              <a:rPr lang="en-US" dirty="0" smtClean="0"/>
              <a:t>The way in which seed plants reproduce has allowed them to survive the dry conditions on land.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7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9100"/>
            <a:ext cx="9144000" cy="601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Dicots have two cotyledons – germination takes place in one of two ways: 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.  Cotyledons emerge aboveground protecting the stem and first </a:t>
            </a:r>
            <a:r>
              <a:rPr lang="en-US" dirty="0" err="1" smtClean="0"/>
              <a:t>foilage</a:t>
            </a:r>
            <a:r>
              <a:rPr lang="en-US" dirty="0" smtClean="0"/>
              <a:t> leaves – cotyledons may then wither and drop off the plant or become photosynthetic such as in the pumpkin.</a:t>
            </a:r>
          </a:p>
          <a:p>
            <a:r>
              <a:rPr lang="en-US" dirty="0" smtClean="0"/>
              <a:t>ii. Cotyledons may stay underground, such as in the garden pea, and provide a food source for the growing seedling.  The young stem grows longer and forms an arch that protects the delicate shoot tip.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276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3289" b="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34994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7794" b="77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04677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24-3 Plant Propagation and 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class.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46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r>
              <a:rPr lang="en-US" dirty="0" smtClean="0"/>
              <a:t>All plants have a life cycle in which a diploid sporophyte generation alternates with a haploid gametophyte generation.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Gametophytes produce male and female gametes, sperm and eggs.</a:t>
            </a:r>
          </a:p>
          <a:p>
            <a:endParaRPr lang="en-US" dirty="0"/>
          </a:p>
          <a:p>
            <a:r>
              <a:rPr lang="en-US" dirty="0" smtClean="0"/>
              <a:t>In some plants , the two stages of the life cycle are distinct, independent plants – ex. Fern.   Not so with angiosperms and gymnosperms.</a:t>
            </a:r>
          </a:p>
        </p:txBody>
      </p:sp>
    </p:spTree>
    <p:extLst>
      <p:ext uri="{BB962C8B-B14F-4D97-AF65-F5344CB8AC3E}">
        <p14:creationId xmlns:p14="http://schemas.microsoft.com/office/powerpoint/2010/main" val="260380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1430"/>
            <a:ext cx="8229600" cy="5514734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gametophytes of seed plants </a:t>
            </a:r>
            <a:r>
              <a:rPr lang="en-US" dirty="0" smtClean="0"/>
              <a:t>are </a:t>
            </a:r>
            <a:r>
              <a:rPr lang="en-US" b="1" dirty="0" smtClean="0"/>
              <a:t>hidden deep within tissues of the sporophyte plant</a:t>
            </a:r>
            <a:r>
              <a:rPr lang="en-US" dirty="0" smtClean="0"/>
              <a:t>.   In </a:t>
            </a:r>
            <a:r>
              <a:rPr lang="en-US" b="1" dirty="0" smtClean="0"/>
              <a:t>gymnosperms</a:t>
            </a:r>
            <a:r>
              <a:rPr lang="en-US" dirty="0" smtClean="0"/>
              <a:t> they are found </a:t>
            </a:r>
            <a:r>
              <a:rPr lang="en-US" b="1" dirty="0" smtClean="0"/>
              <a:t>inside cones </a:t>
            </a:r>
            <a:r>
              <a:rPr lang="en-US" dirty="0" smtClean="0"/>
              <a:t>and in </a:t>
            </a:r>
            <a:r>
              <a:rPr lang="en-US" b="1" dirty="0" smtClean="0"/>
              <a:t>angiosperms</a:t>
            </a:r>
            <a:r>
              <a:rPr lang="en-US" dirty="0" smtClean="0"/>
              <a:t> they are found </a:t>
            </a:r>
            <a:r>
              <a:rPr lang="en-US" b="1" dirty="0" smtClean="0"/>
              <a:t>inside flowers. </a:t>
            </a:r>
          </a:p>
          <a:p>
            <a:endParaRPr lang="en-US" dirty="0"/>
          </a:p>
          <a:p>
            <a:r>
              <a:rPr lang="en-US" dirty="0" smtClean="0"/>
              <a:t>Cones and flowers represent two different methods of reproduction.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67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5039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NEXT CLASS DRAW OUT THE LIFE CYCLES OF AN ANGIOSPERM AND GYMNOPSERM. </a:t>
            </a:r>
          </a:p>
          <a:p>
            <a:endParaRPr lang="en-US" dirty="0"/>
          </a:p>
          <a:p>
            <a:r>
              <a:rPr lang="en-US" b="1" dirty="0" smtClean="0"/>
              <a:t>Reproduction</a:t>
            </a:r>
            <a:r>
              <a:rPr lang="en-US" dirty="0" smtClean="0"/>
              <a:t> in gymnosperms takes place in </a:t>
            </a:r>
            <a:r>
              <a:rPr lang="en-US" b="1" dirty="0" smtClean="0"/>
              <a:t>cones</a:t>
            </a:r>
            <a:r>
              <a:rPr lang="en-US" dirty="0" smtClean="0"/>
              <a:t> which are produced by a mature sporophyte plant,</a:t>
            </a:r>
          </a:p>
          <a:p>
            <a:endParaRPr lang="en-US" dirty="0"/>
          </a:p>
          <a:p>
            <a:r>
              <a:rPr lang="en-US" b="1" dirty="0" smtClean="0"/>
              <a:t>Reproduction</a:t>
            </a:r>
            <a:r>
              <a:rPr lang="en-US" dirty="0" smtClean="0"/>
              <a:t> in angiosperms takes place in </a:t>
            </a:r>
            <a:r>
              <a:rPr lang="en-US" b="1" dirty="0" smtClean="0"/>
              <a:t>flowers</a:t>
            </a:r>
            <a:r>
              <a:rPr lang="en-US" dirty="0" smtClean="0"/>
              <a:t> which are produced by a mature sporophyte plant,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41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7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Pollination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1958"/>
            <a:ext cx="8229600" cy="511420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Gymnosperm life cycle usually takes 2 years to complete. </a:t>
            </a:r>
          </a:p>
          <a:p>
            <a:r>
              <a:rPr lang="en-US" dirty="0" smtClean="0"/>
              <a:t>Begins in the spring as male cones release enormous numbers of pollen grains.</a:t>
            </a:r>
          </a:p>
          <a:p>
            <a:r>
              <a:rPr lang="en-US" dirty="0" smtClean="0"/>
              <a:t>The pollen is carried by the </a:t>
            </a:r>
            <a:r>
              <a:rPr lang="en-US" b="1" dirty="0" smtClean="0"/>
              <a:t>wind</a:t>
            </a:r>
            <a:r>
              <a:rPr lang="en-US" dirty="0" smtClean="0"/>
              <a:t>;  some of these pollen grains reach female cones and some pollen may be caught in a sticky secretion (called pollination drop) on one of the scales of the female cone.  The </a:t>
            </a:r>
            <a:r>
              <a:rPr lang="en-US" b="1" dirty="0" smtClean="0"/>
              <a:t>pollen drop </a:t>
            </a:r>
            <a:r>
              <a:rPr lang="en-US" dirty="0" smtClean="0"/>
              <a:t>ensures that </a:t>
            </a:r>
            <a:r>
              <a:rPr lang="en-US" b="1" dirty="0" smtClean="0"/>
              <a:t>pollen grains stay on </a:t>
            </a:r>
            <a:r>
              <a:rPr lang="en-US" dirty="0" smtClean="0"/>
              <a:t>the </a:t>
            </a:r>
            <a:r>
              <a:rPr lang="en-US" b="1" dirty="0" smtClean="0"/>
              <a:t>female cone</a:t>
            </a:r>
            <a:r>
              <a:rPr lang="en-US" dirty="0" smtClean="0"/>
              <a:t>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9614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79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Pollination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1012"/>
            <a:ext cx="8229600" cy="4995151"/>
          </a:xfrm>
        </p:spPr>
        <p:txBody>
          <a:bodyPr/>
          <a:lstStyle/>
          <a:p>
            <a:r>
              <a:rPr lang="en-US" dirty="0" smtClean="0"/>
              <a:t>Most angiosperms are pollinated by animals – insects, birds, bats – carry pollen from one flower to another. </a:t>
            </a:r>
          </a:p>
          <a:p>
            <a:r>
              <a:rPr lang="en-US" dirty="0" smtClean="0"/>
              <a:t>Insect pollination is beneficial to insects and other animals </a:t>
            </a:r>
            <a:r>
              <a:rPr lang="en-US" dirty="0" err="1" smtClean="0"/>
              <a:t>bc</a:t>
            </a:r>
            <a:r>
              <a:rPr lang="en-US" dirty="0" smtClean="0"/>
              <a:t> it provides a dependable source of food- pollen and nectar.</a:t>
            </a:r>
          </a:p>
          <a:p>
            <a:r>
              <a:rPr lang="en-US" dirty="0" smtClean="0"/>
              <a:t>Insect pollination is more efficient than wind pollination, giving insect pollinated plants a greater chance reproductive success. </a:t>
            </a:r>
          </a:p>
        </p:txBody>
      </p:sp>
    </p:spTree>
    <p:extLst>
      <p:ext uri="{BB962C8B-B14F-4D97-AF65-F5344CB8AC3E}">
        <p14:creationId xmlns:p14="http://schemas.microsoft.com/office/powerpoint/2010/main" val="2334201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2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Fertilization and Development </a:t>
            </a:r>
            <a:br>
              <a:rPr lang="en-US" dirty="0" smtClean="0"/>
            </a:br>
            <a:r>
              <a:rPr lang="en-US" dirty="0" smtClean="0"/>
              <a:t>Gymnosperm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908"/>
            <a:ext cx="8229600" cy="4856255"/>
          </a:xfrm>
        </p:spPr>
        <p:txBody>
          <a:bodyPr/>
          <a:lstStyle/>
          <a:p>
            <a:r>
              <a:rPr lang="en-US" dirty="0" smtClean="0"/>
              <a:t>If a pollen grain lands near an ovule, the  grain splits open and begins to grow a structure called a </a:t>
            </a:r>
            <a:r>
              <a:rPr lang="en-US" b="1" dirty="0" smtClean="0"/>
              <a:t>pollen tube</a:t>
            </a:r>
            <a:r>
              <a:rPr lang="en-US" dirty="0" smtClean="0"/>
              <a:t>, which contains two haploid sperm nuclei. </a:t>
            </a:r>
          </a:p>
          <a:p>
            <a:r>
              <a:rPr lang="en-US" dirty="0" smtClean="0"/>
              <a:t>Once the pollen tube reaches the female gametophyte, one sperm nucleus disintegrates and the other fertilizes the egg.</a:t>
            </a:r>
          </a:p>
          <a:p>
            <a:r>
              <a:rPr lang="en-US" dirty="0" smtClean="0"/>
              <a:t>Fertilization produces a diploid zygote – the sporophyte plant.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829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216"/>
            <a:ext cx="8229600" cy="5649947"/>
          </a:xfrm>
        </p:spPr>
        <p:txBody>
          <a:bodyPr/>
          <a:lstStyle/>
          <a:p>
            <a:r>
              <a:rPr lang="en-US" dirty="0" smtClean="0"/>
              <a:t>The zygote grows into an embryo.  The embryo becomes encased within what will develop into a seed. </a:t>
            </a:r>
          </a:p>
          <a:p>
            <a:r>
              <a:rPr lang="en-US" dirty="0" smtClean="0"/>
              <a:t>The seed contains </a:t>
            </a:r>
            <a:r>
              <a:rPr lang="en-US" b="1" dirty="0" smtClean="0"/>
              <a:t>three generations </a:t>
            </a:r>
            <a:r>
              <a:rPr lang="en-US" dirty="0" smtClean="0"/>
              <a:t>of the life cycle – The </a:t>
            </a:r>
            <a:r>
              <a:rPr lang="en-US" b="1" dirty="0" smtClean="0"/>
              <a:t>outer seed coat </a:t>
            </a:r>
            <a:r>
              <a:rPr lang="en-US" dirty="0" smtClean="0"/>
              <a:t>is part of the </a:t>
            </a:r>
            <a:r>
              <a:rPr lang="en-US" b="1" dirty="0" smtClean="0"/>
              <a:t>old sporophyte</a:t>
            </a:r>
            <a:r>
              <a:rPr lang="en-US" dirty="0" smtClean="0"/>
              <a:t>, the </a:t>
            </a:r>
            <a:r>
              <a:rPr lang="en-US" b="1" dirty="0" smtClean="0"/>
              <a:t>haploid cells </a:t>
            </a:r>
            <a:r>
              <a:rPr lang="en-US" dirty="0" smtClean="0"/>
              <a:t>surrounding the embryo </a:t>
            </a:r>
            <a:r>
              <a:rPr lang="en-US" b="1" dirty="0" smtClean="0"/>
              <a:t>are part of the female gametophyte</a:t>
            </a:r>
            <a:r>
              <a:rPr lang="en-US" dirty="0" smtClean="0"/>
              <a:t> and the </a:t>
            </a:r>
            <a:r>
              <a:rPr lang="en-US" b="1" dirty="0" smtClean="0"/>
              <a:t>embryo is the new sporophyte plant.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9756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1048</Words>
  <Application>Microsoft Macintosh PowerPoint</Application>
  <PresentationFormat>On-screen Show (4:3)</PresentationFormat>
  <Paragraphs>86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Chapter 24 REPRODUCTION OF SEED PLANTS</vt:lpstr>
      <vt:lpstr>24-1 Reproduction with Cones and Flowers.</vt:lpstr>
      <vt:lpstr>PowerPoint Presentation</vt:lpstr>
      <vt:lpstr>PowerPoint Presentation</vt:lpstr>
      <vt:lpstr>LIFE CYCLES</vt:lpstr>
      <vt:lpstr>Pollination  </vt:lpstr>
      <vt:lpstr>Pollination </vt:lpstr>
      <vt:lpstr>Fertilization and Development  Gymnosperm</vt:lpstr>
      <vt:lpstr>PowerPoint Presentation</vt:lpstr>
      <vt:lpstr>Fertilization in Angiosperms</vt:lpstr>
      <vt:lpstr>PowerPoint Presentation</vt:lpstr>
      <vt:lpstr>PowerPoint Presentation</vt:lpstr>
      <vt:lpstr>24-2 SEED DEVELOPMENT AND GERMINATION</vt:lpstr>
      <vt:lpstr>SEED DISPERSAL </vt:lpstr>
      <vt:lpstr>PowerPoint Presentation</vt:lpstr>
      <vt:lpstr>PowerPoint Presentation</vt:lpstr>
      <vt:lpstr>Seed Dormancy </vt:lpstr>
      <vt:lpstr>PowerPoint Presentation</vt:lpstr>
      <vt:lpstr>Seed Germination </vt:lpstr>
      <vt:lpstr>PowerPoint Presentation</vt:lpstr>
      <vt:lpstr>PowerPoint Presentation</vt:lpstr>
      <vt:lpstr>PowerPoint Presentation</vt:lpstr>
      <vt:lpstr>PowerPoint Presentation</vt:lpstr>
      <vt:lpstr>24-3 Plant Propagation and Agriculture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24 REPRODUCTION OF SEED PLANTS</dc:title>
  <dc:creator>ANDREA  PETERSEN</dc:creator>
  <cp:lastModifiedBy>ANDREA  PETERSEN</cp:lastModifiedBy>
  <cp:revision>14</cp:revision>
  <cp:lastPrinted>2014-09-30T23:40:46Z</cp:lastPrinted>
  <dcterms:created xsi:type="dcterms:W3CDTF">2014-09-28T01:23:14Z</dcterms:created>
  <dcterms:modified xsi:type="dcterms:W3CDTF">2014-09-30T23:40:52Z</dcterms:modified>
</cp:coreProperties>
</file>