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  <p:sldId id="272" r:id="rId18"/>
    <p:sldId id="273" r:id="rId19"/>
    <p:sldId id="278" r:id="rId20"/>
    <p:sldId id="279" r:id="rId21"/>
    <p:sldId id="280" r:id="rId22"/>
    <p:sldId id="281" r:id="rId23"/>
    <p:sldId id="274" r:id="rId24"/>
    <p:sldId id="282" r:id="rId25"/>
    <p:sldId id="283" r:id="rId26"/>
    <p:sldId id="284" r:id="rId27"/>
    <p:sldId id="285" r:id="rId28"/>
    <p:sldId id="286" r:id="rId29"/>
    <p:sldId id="275" r:id="rId30"/>
    <p:sldId id="287" r:id="rId31"/>
    <p:sldId id="276" r:id="rId32"/>
    <p:sldId id="277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58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1F32-60FE-694B-93D2-9259A4D0D87F}" type="datetimeFigureOut">
              <a:rPr lang="en-US" smtClean="0"/>
              <a:t>14-03-10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8B3C-00B8-DF4F-97DF-764DF5EBD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2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1F32-60FE-694B-93D2-9259A4D0D87F}" type="datetimeFigureOut">
              <a:rPr lang="en-US" smtClean="0"/>
              <a:t>14-03-10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8B3C-00B8-DF4F-97DF-764DF5EBD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50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1F32-60FE-694B-93D2-9259A4D0D87F}" type="datetimeFigureOut">
              <a:rPr lang="en-US" smtClean="0"/>
              <a:t>14-03-10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8B3C-00B8-DF4F-97DF-764DF5EBD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45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1F32-60FE-694B-93D2-9259A4D0D87F}" type="datetimeFigureOut">
              <a:rPr lang="en-US" smtClean="0"/>
              <a:t>14-03-10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8B3C-00B8-DF4F-97DF-764DF5EBD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0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1F32-60FE-694B-93D2-9259A4D0D87F}" type="datetimeFigureOut">
              <a:rPr lang="en-US" smtClean="0"/>
              <a:t>14-03-10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8B3C-00B8-DF4F-97DF-764DF5EBD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6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1F32-60FE-694B-93D2-9259A4D0D87F}" type="datetimeFigureOut">
              <a:rPr lang="en-US" smtClean="0"/>
              <a:t>14-03-10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8B3C-00B8-DF4F-97DF-764DF5EBD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9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1F32-60FE-694B-93D2-9259A4D0D87F}" type="datetimeFigureOut">
              <a:rPr lang="en-US" smtClean="0"/>
              <a:t>14-03-10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8B3C-00B8-DF4F-97DF-764DF5EBD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4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1F32-60FE-694B-93D2-9259A4D0D87F}" type="datetimeFigureOut">
              <a:rPr lang="en-US" smtClean="0"/>
              <a:t>14-03-10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8B3C-00B8-DF4F-97DF-764DF5EBD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70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1F32-60FE-694B-93D2-9259A4D0D87F}" type="datetimeFigureOut">
              <a:rPr lang="en-US" smtClean="0"/>
              <a:t>14-03-10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8B3C-00B8-DF4F-97DF-764DF5EBD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2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1F32-60FE-694B-93D2-9259A4D0D87F}" type="datetimeFigureOut">
              <a:rPr lang="en-US" smtClean="0"/>
              <a:t>14-03-10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8B3C-00B8-DF4F-97DF-764DF5EBD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58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1F32-60FE-694B-93D2-9259A4D0D87F}" type="datetimeFigureOut">
              <a:rPr lang="en-US" smtClean="0"/>
              <a:t>14-03-10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8B3C-00B8-DF4F-97DF-764DF5EBD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08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11F32-60FE-694B-93D2-9259A4D0D87F}" type="datetimeFigureOut">
              <a:rPr lang="en-US" smtClean="0"/>
              <a:t>14-03-10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18B3C-00B8-DF4F-97DF-764DF5EBD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3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2551"/>
            <a:ext cx="7772400" cy="2486500"/>
          </a:xfrm>
        </p:spPr>
        <p:txBody>
          <a:bodyPr/>
          <a:lstStyle/>
          <a:p>
            <a:r>
              <a:rPr lang="en-US" dirty="0" smtClean="0"/>
              <a:t>CHAPTER 23 </a:t>
            </a:r>
            <a:br>
              <a:rPr lang="en-US" dirty="0" smtClean="0"/>
            </a:br>
            <a:r>
              <a:rPr lang="en-US" dirty="0" smtClean="0"/>
              <a:t>ROOTS, STEMS AND LEAVES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9727"/>
            <a:ext cx="6400800" cy="334907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4400" dirty="0" smtClean="0"/>
              <a:t>FUNCTION OF ROOTS</a:t>
            </a:r>
          </a:p>
          <a:p>
            <a:pPr algn="l"/>
            <a:endParaRPr lang="en-US" sz="4400" dirty="0"/>
          </a:p>
          <a:p>
            <a:pPr algn="l"/>
            <a:r>
              <a:rPr lang="en-US" sz="4400" dirty="0" smtClean="0"/>
              <a:t>FUNCTION OF STEMS</a:t>
            </a:r>
          </a:p>
          <a:p>
            <a:pPr algn="l"/>
            <a:endParaRPr lang="en-US" sz="4400" dirty="0"/>
          </a:p>
          <a:p>
            <a:pPr algn="l"/>
            <a:r>
              <a:rPr lang="en-US" sz="4400" dirty="0" smtClean="0"/>
              <a:t>FUNCTION OF LEAVES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38407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169332"/>
            <a:ext cx="8229600" cy="6295496"/>
          </a:xfrm>
        </p:spPr>
        <p:txBody>
          <a:bodyPr>
            <a:normAutofit lnSpcReduction="10000"/>
          </a:bodyPr>
          <a:lstStyle/>
          <a:p>
            <a:r>
              <a:rPr lang="en-US" sz="4300" dirty="0" err="1" smtClean="0"/>
              <a:t>i</a:t>
            </a:r>
            <a:r>
              <a:rPr lang="en-US" sz="4300" dirty="0" smtClean="0"/>
              <a:t>.  Xylem </a:t>
            </a:r>
          </a:p>
          <a:p>
            <a:endParaRPr lang="en-US" dirty="0" smtClean="0"/>
          </a:p>
          <a:p>
            <a:pPr lvl="1"/>
            <a:r>
              <a:rPr lang="en-US" sz="4000" b="1" u="sng" dirty="0" smtClean="0"/>
              <a:t>Seed plants – xylem – tracheid cell</a:t>
            </a:r>
            <a:endParaRPr lang="en-US" sz="4000" u="sng" dirty="0"/>
          </a:p>
          <a:p>
            <a:pPr lvl="1"/>
            <a:r>
              <a:rPr lang="en-US" sz="4000" b="1" dirty="0" smtClean="0"/>
              <a:t>Tracheid cell</a:t>
            </a:r>
            <a:r>
              <a:rPr lang="en-US" sz="4000" dirty="0" smtClean="0"/>
              <a:t>:  long, narrow cells with walls that are </a:t>
            </a:r>
            <a:r>
              <a:rPr lang="en-US" sz="4000" b="1" dirty="0" smtClean="0"/>
              <a:t>impermeable to water</a:t>
            </a:r>
            <a:r>
              <a:rPr lang="en-US" sz="4000" dirty="0" smtClean="0"/>
              <a:t>.</a:t>
            </a:r>
          </a:p>
          <a:p>
            <a:pPr lvl="1"/>
            <a:r>
              <a:rPr lang="en-US" sz="4000" dirty="0" smtClean="0"/>
              <a:t>Openings in the cell wall connect neighboring cells.</a:t>
            </a:r>
          </a:p>
          <a:p>
            <a:pPr lvl="1"/>
            <a:r>
              <a:rPr lang="en-US" sz="4000" dirty="0" smtClean="0"/>
              <a:t>When </a:t>
            </a:r>
            <a:r>
              <a:rPr lang="en-US" sz="4000" dirty="0" err="1" smtClean="0"/>
              <a:t>tracheids</a:t>
            </a:r>
            <a:r>
              <a:rPr lang="en-US" sz="4000" dirty="0" smtClean="0"/>
              <a:t> mature, they die, and their cytoplasm disintegrates.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52723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4000" b="1" u="sng" dirty="0" smtClean="0"/>
              <a:t>Seed plants – xylem – tracheid cell</a:t>
            </a:r>
            <a:r>
              <a:rPr lang="en-US" sz="4000" u="sng" dirty="0" smtClean="0"/>
              <a:t/>
            </a:r>
            <a:br>
              <a:rPr lang="en-US" sz="4000" u="sng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Angiosperm</a:t>
            </a:r>
            <a:r>
              <a:rPr lang="en-US" dirty="0" smtClean="0"/>
              <a:t> xylem contains </a:t>
            </a:r>
            <a:r>
              <a:rPr lang="en-US" b="1" dirty="0" smtClean="0"/>
              <a:t>tracheid cells </a:t>
            </a:r>
            <a:r>
              <a:rPr lang="en-US" dirty="0" smtClean="0"/>
              <a:t>AND </a:t>
            </a:r>
            <a:r>
              <a:rPr lang="en-US" b="1" dirty="0" smtClean="0"/>
              <a:t>vessel elements.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-</a:t>
            </a:r>
            <a:r>
              <a:rPr lang="en-US" b="1" dirty="0" smtClean="0"/>
              <a:t>vessel elements</a:t>
            </a:r>
            <a:r>
              <a:rPr lang="en-US" dirty="0" smtClean="0"/>
              <a:t> are wider than tracheid </a:t>
            </a:r>
            <a:r>
              <a:rPr lang="en-US" dirty="0" err="1" smtClean="0"/>
              <a:t>cells,like</a:t>
            </a:r>
            <a:r>
              <a:rPr lang="en-US" dirty="0" smtClean="0"/>
              <a:t> tracheid cells they mature and die before they conduct water.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-arranged end to end on top of one another like a stack of tin cans.  </a:t>
            </a:r>
            <a:r>
              <a:rPr lang="en-US" b="1" dirty="0" smtClean="0"/>
              <a:t>The cell walls are lost at both ends when the cells die</a:t>
            </a:r>
            <a:r>
              <a:rPr lang="en-US" dirty="0" smtClean="0"/>
              <a:t>, transforming the stack of vessel elements into a </a:t>
            </a:r>
            <a:r>
              <a:rPr lang="en-US" b="1" dirty="0" smtClean="0"/>
              <a:t>continuous tube tube </a:t>
            </a:r>
            <a:r>
              <a:rPr lang="en-US" dirty="0" smtClean="0"/>
              <a:t>through which water can move freely.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169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3029"/>
          </a:xfrm>
        </p:spPr>
        <p:txBody>
          <a:bodyPr/>
          <a:lstStyle/>
          <a:p>
            <a:r>
              <a:rPr lang="en-US" dirty="0" smtClean="0"/>
              <a:t>ii.  Phloem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Seed plants – phloem </a:t>
            </a:r>
            <a:r>
              <a:rPr lang="en-US" b="1" dirty="0" smtClean="0"/>
              <a:t>– sieve tube elements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 smtClean="0"/>
              <a:t>-Sieve tube elements</a:t>
            </a:r>
            <a:r>
              <a:rPr lang="en-US" dirty="0" smtClean="0"/>
              <a:t> – arranged end to end - like vessel elements, have </a:t>
            </a:r>
            <a:r>
              <a:rPr lang="en-US" b="1" dirty="0" smtClean="0"/>
              <a:t>many small holes</a:t>
            </a:r>
            <a:r>
              <a:rPr lang="en-US" dirty="0" smtClean="0"/>
              <a:t> in them – </a:t>
            </a:r>
            <a:r>
              <a:rPr lang="en-US" b="1" dirty="0" smtClean="0"/>
              <a:t>materials can move</a:t>
            </a:r>
            <a:r>
              <a:rPr lang="en-US" dirty="0" smtClean="0"/>
              <a:t> through these holes from cell to cell – as the </a:t>
            </a:r>
            <a:r>
              <a:rPr lang="en-US" b="1" dirty="0" smtClean="0"/>
              <a:t>cells mature they lose their nuclei </a:t>
            </a:r>
            <a:r>
              <a:rPr lang="en-US" dirty="0" smtClean="0"/>
              <a:t>and </a:t>
            </a:r>
            <a:r>
              <a:rPr lang="en-US" b="1" dirty="0" smtClean="0"/>
              <a:t>most other organelles</a:t>
            </a:r>
            <a:r>
              <a:rPr lang="en-US" dirty="0" smtClean="0"/>
              <a:t> – the remaining organelles hug the inside of the cell wall – the rest of the space is a </a:t>
            </a:r>
            <a:r>
              <a:rPr lang="en-US" b="1" dirty="0" smtClean="0"/>
              <a:t>conduit thru which sugars and other foods are carried in water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076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2399" r="-22399"/>
          <a:stretch>
            <a:fillRect/>
          </a:stretch>
        </p:blipFill>
        <p:spPr>
          <a:xfrm>
            <a:off x="-211667" y="571500"/>
            <a:ext cx="9355667" cy="5554663"/>
          </a:xfrm>
        </p:spPr>
      </p:pic>
    </p:spTree>
    <p:extLst>
      <p:ext uri="{BB962C8B-B14F-4D97-AF65-F5344CB8AC3E}">
        <p14:creationId xmlns:p14="http://schemas.microsoft.com/office/powerpoint/2010/main" val="1086546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Phloem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Companion cells</a:t>
            </a:r>
            <a:r>
              <a:rPr lang="en-US" dirty="0" smtClean="0"/>
              <a:t> are phloem cells that surround sieve tube elements.  </a:t>
            </a:r>
          </a:p>
          <a:p>
            <a:pPr marL="457200" lvl="1" indent="0">
              <a:buNone/>
            </a:pPr>
            <a:r>
              <a:rPr lang="en-US" sz="3200" b="1" dirty="0"/>
              <a:t>	</a:t>
            </a:r>
            <a:r>
              <a:rPr lang="en-US" sz="3200" b="1" dirty="0" smtClean="0"/>
              <a:t>-</a:t>
            </a:r>
            <a:r>
              <a:rPr lang="en-US" sz="3200" dirty="0" smtClean="0"/>
              <a:t>keep their </a:t>
            </a:r>
            <a:r>
              <a:rPr lang="en-US" sz="3200" dirty="0" err="1" smtClean="0"/>
              <a:t>nuclie</a:t>
            </a:r>
            <a:r>
              <a:rPr lang="en-US" sz="3200" dirty="0" smtClean="0"/>
              <a:t> and other organelles</a:t>
            </a:r>
          </a:p>
          <a:p>
            <a:pPr marL="457200" lvl="1" indent="0">
              <a:buNone/>
            </a:pPr>
            <a:r>
              <a:rPr lang="en-US" sz="3200" b="1" dirty="0"/>
              <a:t>	</a:t>
            </a:r>
            <a:r>
              <a:rPr lang="en-US" sz="3200" b="1" dirty="0" smtClean="0"/>
              <a:t>-support </a:t>
            </a:r>
            <a:r>
              <a:rPr lang="en-US" sz="3200" dirty="0" smtClean="0"/>
              <a:t>the phloem </a:t>
            </a:r>
            <a:r>
              <a:rPr lang="en-US" sz="3200" dirty="0" err="1" smtClean="0"/>
              <a:t>cellls</a:t>
            </a:r>
            <a:r>
              <a:rPr lang="en-US" sz="3200" dirty="0" smtClean="0"/>
              <a:t> and aid in </a:t>
            </a:r>
            <a:r>
              <a:rPr lang="en-US" sz="3200" dirty="0" err="1" smtClean="0"/>
              <a:t>mov’t</a:t>
            </a:r>
            <a:r>
              <a:rPr lang="en-US" sz="3200" dirty="0" smtClean="0"/>
              <a:t> of 	substances in and out of the phloem.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26713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TISSUE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Cells that lie btw dermal tissue and vascular tissue make up the </a:t>
            </a:r>
            <a:r>
              <a:rPr lang="en-US" b="1" dirty="0" smtClean="0"/>
              <a:t>ground tissue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b="1" dirty="0" smtClean="0"/>
              <a:t>parenchyma cells</a:t>
            </a:r>
            <a:r>
              <a:rPr lang="en-US" dirty="0" smtClean="0"/>
              <a:t>  -have </a:t>
            </a:r>
            <a:r>
              <a:rPr lang="en-US" b="1" dirty="0" smtClean="0"/>
              <a:t>thin cell walls and large central vacuoles </a:t>
            </a:r>
            <a:r>
              <a:rPr lang="en-US" dirty="0" err="1" smtClean="0"/>
              <a:t>surr</a:t>
            </a:r>
            <a:r>
              <a:rPr lang="en-US" dirty="0" smtClean="0"/>
              <a:t> by a </a:t>
            </a:r>
            <a:r>
              <a:rPr lang="en-US" b="1" dirty="0" smtClean="0"/>
              <a:t>thin layer of cytoplasm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leaves </a:t>
            </a:r>
            <a:r>
              <a:rPr lang="en-US" b="1" dirty="0" smtClean="0"/>
              <a:t>parenchyma cells</a:t>
            </a:r>
            <a:r>
              <a:rPr lang="en-US" dirty="0" smtClean="0"/>
              <a:t> are stacked with </a:t>
            </a:r>
            <a:r>
              <a:rPr lang="en-US" b="1" dirty="0" smtClean="0"/>
              <a:t>chloroplasts </a:t>
            </a:r>
            <a:r>
              <a:rPr lang="en-US" dirty="0" smtClean="0"/>
              <a:t>– site of photosynthesis.</a:t>
            </a:r>
          </a:p>
          <a:p>
            <a:r>
              <a:rPr lang="en-US" dirty="0" smtClean="0"/>
              <a:t>Ground tissue may also contain two other types of cells which have </a:t>
            </a:r>
            <a:r>
              <a:rPr lang="en-US" b="1" dirty="0" smtClean="0"/>
              <a:t>a thicker cell wall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smtClean="0"/>
              <a:t>-collenchyma cells    -sclerenchyma cells</a:t>
            </a:r>
          </a:p>
        </p:txBody>
      </p:sp>
    </p:spTree>
    <p:extLst>
      <p:ext uri="{BB962C8B-B14F-4D97-AF65-F5344CB8AC3E}">
        <p14:creationId xmlns:p14="http://schemas.microsoft.com/office/powerpoint/2010/main" val="3498781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r>
              <a:rPr lang="en-US" dirty="0" smtClean="0"/>
              <a:t>	</a:t>
            </a:r>
            <a:r>
              <a:rPr lang="en-US" b="1" dirty="0" smtClean="0"/>
              <a:t>-collenchyma cells    -</a:t>
            </a:r>
            <a:r>
              <a:rPr lang="en-US" dirty="0" smtClean="0"/>
              <a:t>support cells – make up the strings of a stalk of celery.</a:t>
            </a:r>
            <a:endParaRPr lang="en-US" b="1" dirty="0"/>
          </a:p>
          <a:p>
            <a:r>
              <a:rPr lang="en-US" b="1" dirty="0" smtClean="0"/>
              <a:t>-sclerenchyma cells</a:t>
            </a:r>
            <a:r>
              <a:rPr lang="en-US" dirty="0" smtClean="0"/>
              <a:t> – make ground tissue tough and strong. 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2777067"/>
            <a:ext cx="6604000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19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Plant Growth and </a:t>
            </a:r>
            <a:r>
              <a:rPr lang="en-US" dirty="0" err="1" smtClean="0"/>
              <a:t>Meristematic</a:t>
            </a:r>
            <a:r>
              <a:rPr lang="en-US" dirty="0" smtClean="0"/>
              <a:t> Tissue </a:t>
            </a:r>
            <a:br>
              <a:rPr lang="en-US" dirty="0" smtClean="0"/>
            </a:br>
            <a:r>
              <a:rPr lang="en-US" dirty="0" smtClean="0"/>
              <a:t>pp582 - 583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do later.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51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23-2 ROOOTS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main types of roots – </a:t>
            </a:r>
            <a:r>
              <a:rPr lang="en-US" b="1" dirty="0" smtClean="0"/>
              <a:t>taproots</a:t>
            </a:r>
            <a:r>
              <a:rPr lang="en-US" dirty="0" smtClean="0"/>
              <a:t> – found mainly in dicots and </a:t>
            </a:r>
            <a:r>
              <a:rPr lang="en-US" b="1" dirty="0" smtClean="0"/>
              <a:t>fibrous roots</a:t>
            </a:r>
            <a:r>
              <a:rPr lang="en-US" dirty="0" smtClean="0"/>
              <a:t> which are found in monocots.</a:t>
            </a:r>
          </a:p>
          <a:p>
            <a:r>
              <a:rPr lang="en-US" b="1" dirty="0" smtClean="0"/>
              <a:t>1.  Taproot</a:t>
            </a:r>
            <a:r>
              <a:rPr lang="en-US" dirty="0" smtClean="0"/>
              <a:t> – the primary root grows long and thick while the secondary roots remain small.</a:t>
            </a:r>
          </a:p>
          <a:p>
            <a:pPr marL="0" indent="0">
              <a:buNone/>
            </a:pPr>
            <a:r>
              <a:rPr lang="en-US" b="1" dirty="0" smtClean="0"/>
              <a:t>Ex.   Carrots, dandelions, beets and radishes - </a:t>
            </a:r>
            <a:r>
              <a:rPr lang="en-US" dirty="0" smtClean="0"/>
              <a:t> have thick taproots that store sugars and starches.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79828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r>
              <a:rPr lang="en-US" b="1" dirty="0" smtClean="0"/>
              <a:t>Fibrous roots</a:t>
            </a:r>
            <a:r>
              <a:rPr lang="en-US" dirty="0" smtClean="0"/>
              <a:t> – branch to such an extent that no single root grows larger than the rest – helps prevent topsoil from being washed away by heavy rain. </a:t>
            </a:r>
          </a:p>
          <a:p>
            <a:r>
              <a:rPr lang="en-US" b="1" dirty="0" smtClean="0"/>
              <a:t>Ex.  grasses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833" y="3048001"/>
            <a:ext cx="6921500" cy="307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73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TISSUE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DERMAL TISSUE </a:t>
            </a:r>
          </a:p>
          <a:p>
            <a:r>
              <a:rPr lang="en-US" dirty="0" smtClean="0"/>
              <a:t>VASCULAR TISSUE</a:t>
            </a:r>
          </a:p>
          <a:p>
            <a:r>
              <a:rPr lang="en-US" dirty="0" smtClean="0"/>
              <a:t>GROWTH TISSUE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461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Structure and Growth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</a:t>
            </a:r>
            <a:r>
              <a:rPr lang="en-US" dirty="0" smtClean="0"/>
              <a:t>oot tissues</a:t>
            </a:r>
          </a:p>
          <a:p>
            <a:pPr marL="0" indent="0">
              <a:buNone/>
            </a:pPr>
            <a:r>
              <a:rPr lang="en-US" dirty="0" smtClean="0"/>
              <a:t>Root hairs</a:t>
            </a:r>
          </a:p>
          <a:p>
            <a:pPr marL="0" indent="0">
              <a:buNone/>
            </a:pPr>
            <a:r>
              <a:rPr lang="en-US" dirty="0" smtClean="0"/>
              <a:t>Cortex</a:t>
            </a:r>
          </a:p>
          <a:p>
            <a:pPr marL="0" indent="0">
              <a:buNone/>
            </a:pPr>
            <a:r>
              <a:rPr lang="en-US" dirty="0" smtClean="0"/>
              <a:t>Endodermis</a:t>
            </a:r>
          </a:p>
          <a:p>
            <a:pPr marL="0" indent="0">
              <a:buNone/>
            </a:pPr>
            <a:r>
              <a:rPr lang="en-US" dirty="0" smtClean="0"/>
              <a:t>Vascular cylinder</a:t>
            </a:r>
          </a:p>
          <a:p>
            <a:pPr marL="0" indent="0">
              <a:buNone/>
            </a:pPr>
            <a:r>
              <a:rPr lang="en-US" dirty="0" smtClean="0"/>
              <a:t>Root cap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581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ROOT FUNCTIONS</a:t>
            </a:r>
            <a:br>
              <a:rPr lang="en-US" dirty="0" smtClean="0"/>
            </a:br>
            <a:r>
              <a:rPr lang="en-US" dirty="0" smtClean="0"/>
              <a:t>pp586-588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4" y="1926167"/>
            <a:ext cx="8229600" cy="3353330"/>
          </a:xfrm>
        </p:spPr>
        <p:txBody>
          <a:bodyPr>
            <a:noAutofit/>
          </a:bodyPr>
          <a:lstStyle/>
          <a:p>
            <a:r>
              <a:rPr lang="en-US" dirty="0" smtClean="0"/>
              <a:t>Anchors a plant in the ground and absorb water and  dissolved nutrients from the soil.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Essential Plant Nutrients – </a:t>
            </a:r>
            <a:r>
              <a:rPr lang="en-US" b="1" dirty="0" smtClean="0"/>
              <a:t>Nitrogen, Phosphorus, Potassium, </a:t>
            </a:r>
            <a:r>
              <a:rPr lang="en-US" b="1" dirty="0" err="1" smtClean="0"/>
              <a:t>Magnessium</a:t>
            </a:r>
            <a:r>
              <a:rPr lang="en-US" b="1" dirty="0" smtClean="0"/>
              <a:t>, Calcium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Refer to chart on page 586 </a:t>
            </a:r>
          </a:p>
        </p:txBody>
      </p:sp>
    </p:spTree>
    <p:extLst>
      <p:ext uri="{BB962C8B-B14F-4D97-AF65-F5344CB8AC3E}">
        <p14:creationId xmlns:p14="http://schemas.microsoft.com/office/powerpoint/2010/main" val="2806033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Function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Important concepts:</a:t>
            </a:r>
          </a:p>
          <a:p>
            <a:endParaRPr lang="en-US" dirty="0" smtClean="0"/>
          </a:p>
          <a:p>
            <a:r>
              <a:rPr lang="en-US" dirty="0" err="1" smtClean="0"/>
              <a:t>i</a:t>
            </a:r>
            <a:r>
              <a:rPr lang="en-US" dirty="0" smtClean="0"/>
              <a:t>.  Uptake of Plant Nutrients</a:t>
            </a:r>
          </a:p>
          <a:p>
            <a:r>
              <a:rPr lang="en-US" dirty="0" smtClean="0"/>
              <a:t>Ii.  Active transport of Minerals</a:t>
            </a:r>
          </a:p>
          <a:p>
            <a:r>
              <a:rPr lang="en-US" dirty="0" smtClean="0"/>
              <a:t>Iii.  Movement into the vascular cylinder </a:t>
            </a:r>
          </a:p>
          <a:p>
            <a:r>
              <a:rPr lang="en-US" dirty="0" smtClean="0"/>
              <a:t>Iv. Osmosis </a:t>
            </a:r>
          </a:p>
          <a:p>
            <a:r>
              <a:rPr lang="en-US" dirty="0" smtClean="0"/>
              <a:t>V. Root pressure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10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23-3 STEMS </a:t>
            </a:r>
            <a:br>
              <a:rPr lang="en-US" dirty="0" smtClean="0"/>
            </a:br>
            <a:r>
              <a:rPr lang="en-US" dirty="0" smtClean="0"/>
              <a:t>pp589-594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Stem Structure and Function:</a:t>
            </a:r>
          </a:p>
          <a:p>
            <a:pPr marL="914400" lvl="2" indent="0">
              <a:buNone/>
            </a:pPr>
            <a:r>
              <a:rPr lang="en-US" sz="3200" dirty="0" smtClean="0"/>
              <a:t>-contains 3 tissues – </a:t>
            </a:r>
            <a:r>
              <a:rPr lang="en-US" sz="3200" dirty="0" err="1" smtClean="0"/>
              <a:t>g.t</a:t>
            </a:r>
            <a:r>
              <a:rPr lang="en-US" sz="3200" dirty="0" smtClean="0"/>
              <a:t>., </a:t>
            </a:r>
            <a:r>
              <a:rPr lang="en-US" sz="3200" dirty="0" err="1" smtClean="0"/>
              <a:t>v.t</a:t>
            </a:r>
            <a:r>
              <a:rPr lang="en-US" sz="3200" dirty="0" smtClean="0"/>
              <a:t>., </a:t>
            </a:r>
            <a:r>
              <a:rPr lang="en-US" sz="3200" dirty="0" err="1" smtClean="0"/>
              <a:t>d.t.</a:t>
            </a:r>
            <a:endParaRPr lang="en-US" sz="32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3 Important functions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.  Produce leaves, branches and flowers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ii.  Hold leaves up to the sunlight.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 iii.  Transport substances btw roots and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leaves.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673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Nodes</a:t>
            </a:r>
            <a:r>
              <a:rPr lang="en-US" dirty="0" smtClean="0"/>
              <a:t> are where leaves are attached.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Internodes</a:t>
            </a:r>
            <a:r>
              <a:rPr lang="en-US" dirty="0" smtClean="0"/>
              <a:t> are regions btw the nodes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Buds</a:t>
            </a:r>
            <a:r>
              <a:rPr lang="en-US" dirty="0" smtClean="0"/>
              <a:t> develop where leaves attach to the stem and contain underdeveloped tissue that can produce new stems and leaves.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500" b="1" dirty="0" smtClean="0"/>
              <a:t>Woody tissue </a:t>
            </a:r>
            <a:r>
              <a:rPr lang="en-US" dirty="0" smtClean="0"/>
              <a:t>is developed by stems.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895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Stems continued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Monocot</a:t>
            </a:r>
            <a:r>
              <a:rPr lang="en-US" dirty="0" smtClean="0"/>
              <a:t> stems – </a:t>
            </a:r>
            <a:r>
              <a:rPr lang="en-US" b="1" dirty="0" smtClean="0"/>
              <a:t>vascular bundles are scattered </a:t>
            </a:r>
            <a:r>
              <a:rPr lang="en-US" b="1" dirty="0" err="1" smtClean="0"/>
              <a:t>thruout</a:t>
            </a:r>
            <a:r>
              <a:rPr lang="en-US" b="1" dirty="0" smtClean="0"/>
              <a:t> </a:t>
            </a:r>
            <a:r>
              <a:rPr lang="en-US" dirty="0" smtClean="0"/>
              <a:t>the stem</a:t>
            </a:r>
          </a:p>
          <a:p>
            <a:r>
              <a:rPr lang="en-US" b="1" dirty="0" smtClean="0"/>
              <a:t>Dicot</a:t>
            </a:r>
            <a:r>
              <a:rPr lang="en-US" dirty="0" smtClean="0"/>
              <a:t> stems and most </a:t>
            </a:r>
            <a:r>
              <a:rPr lang="en-US" b="1" dirty="0" smtClean="0"/>
              <a:t>gymnosperms</a:t>
            </a:r>
            <a:r>
              <a:rPr lang="en-US" dirty="0" smtClean="0"/>
              <a:t> vascular bundles are </a:t>
            </a:r>
            <a:r>
              <a:rPr lang="en-US" b="1" dirty="0" smtClean="0"/>
              <a:t>arranged in a cylinder</a:t>
            </a:r>
            <a:r>
              <a:rPr lang="en-US" dirty="0" smtClean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67" y="3979333"/>
            <a:ext cx="7302500" cy="242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7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GROWTH OF STEMS </a:t>
            </a:r>
            <a:br>
              <a:rPr lang="en-US" dirty="0" smtClean="0"/>
            </a:br>
            <a:r>
              <a:rPr lang="en-US" dirty="0" smtClean="0"/>
              <a:t>pp590-591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growth – apical meristem – increases length of plant </a:t>
            </a:r>
          </a:p>
          <a:p>
            <a:r>
              <a:rPr lang="en-US" dirty="0" smtClean="0"/>
              <a:t>Secondary growth – lateral </a:t>
            </a:r>
            <a:r>
              <a:rPr lang="en-US" dirty="0" err="1" smtClean="0"/>
              <a:t>meristematic</a:t>
            </a:r>
            <a:r>
              <a:rPr lang="en-US" dirty="0" smtClean="0"/>
              <a:t> tissue – increases thickness of plant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-vascular cambium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-cork cambium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691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FORMATION OF WOOD, FORMATION OF BARK</a:t>
            </a:r>
            <a:br>
              <a:rPr lang="en-US" dirty="0" smtClean="0"/>
            </a:br>
            <a:r>
              <a:rPr lang="en-US" dirty="0" smtClean="0"/>
              <a:t>pp592-593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9333"/>
            <a:ext cx="8229600" cy="341683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Assignment for next class determine how wood and bark are formed – from which tissues – is there a meristem involved?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417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STEMS ADAPTED FOR STORAGE AND DORMANCY</a:t>
            </a:r>
            <a:br>
              <a:rPr lang="en-US" dirty="0" smtClean="0"/>
            </a:br>
            <a:r>
              <a:rPr lang="en-US" dirty="0" smtClean="0"/>
              <a:t>p594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Tubers, rhizomes, bulbs, corms can remain dormant during cold or dry periods until favorable conditions for growth return. </a:t>
            </a:r>
          </a:p>
          <a:p>
            <a:endParaRPr lang="en-US" dirty="0"/>
          </a:p>
          <a:p>
            <a:r>
              <a:rPr lang="en-US" dirty="0" smtClean="0"/>
              <a:t>Potato – tuber , ginger – rhizome, crocus bulb – corm, tulip bulb – bulb.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31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23-4 LEAVES</a:t>
            </a:r>
            <a:br>
              <a:rPr lang="en-US" dirty="0" smtClean="0"/>
            </a:br>
            <a:r>
              <a:rPr lang="en-US" dirty="0" smtClean="0"/>
              <a:t>pp595-598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Leaf structure: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</a:t>
            </a:r>
            <a:r>
              <a:rPr lang="en-US" dirty="0" smtClean="0"/>
              <a:t>blades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</a:t>
            </a:r>
            <a:r>
              <a:rPr lang="en-US" dirty="0" smtClean="0"/>
              <a:t>petiole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</a:t>
            </a:r>
            <a:r>
              <a:rPr lang="en-US" dirty="0" smtClean="0"/>
              <a:t>mesophyll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- palisade mesophyll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</a:t>
            </a:r>
            <a:r>
              <a:rPr lang="en-US" dirty="0" smtClean="0"/>
              <a:t> spongy mesophyll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</a:t>
            </a:r>
            <a:r>
              <a:rPr lang="en-US" dirty="0" smtClean="0"/>
              <a:t>stomata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</a:t>
            </a:r>
            <a:r>
              <a:rPr lang="en-US" dirty="0" smtClean="0"/>
              <a:t>guard cells.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247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28506" r="-28506"/>
          <a:stretch>
            <a:fillRect/>
          </a:stretch>
        </p:blipFill>
        <p:spPr>
          <a:xfrm>
            <a:off x="457200" y="274638"/>
            <a:ext cx="8229600" cy="5851525"/>
          </a:xfrm>
        </p:spPr>
      </p:pic>
    </p:spTree>
    <p:extLst>
      <p:ext uri="{BB962C8B-B14F-4D97-AF65-F5344CB8AC3E}">
        <p14:creationId xmlns:p14="http://schemas.microsoft.com/office/powerpoint/2010/main" val="3923978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Transpiration and Gas Exchange</a:t>
            </a:r>
            <a:br>
              <a:rPr lang="en-US" dirty="0" smtClean="0"/>
            </a:br>
            <a:r>
              <a:rPr lang="en-US" dirty="0" smtClean="0"/>
              <a:t>pp596-597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What</a:t>
            </a:r>
            <a:r>
              <a:rPr lang="en-US" dirty="0" smtClean="0"/>
              <a:t> is </a:t>
            </a:r>
            <a:r>
              <a:rPr lang="en-US" b="1" dirty="0" smtClean="0"/>
              <a:t>transpiration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b="1" dirty="0" smtClean="0"/>
              <a:t>Where</a:t>
            </a:r>
            <a:r>
              <a:rPr lang="en-US" dirty="0" smtClean="0"/>
              <a:t> and </a:t>
            </a:r>
            <a:r>
              <a:rPr lang="en-US" b="1" dirty="0" smtClean="0"/>
              <a:t>how</a:t>
            </a:r>
            <a:r>
              <a:rPr lang="en-US" dirty="0" smtClean="0"/>
              <a:t> does </a:t>
            </a:r>
            <a:r>
              <a:rPr lang="en-US" b="1" dirty="0" smtClean="0"/>
              <a:t>gas exchange </a:t>
            </a:r>
            <a:r>
              <a:rPr lang="en-US" dirty="0" smtClean="0"/>
              <a:t>occur?</a:t>
            </a:r>
          </a:p>
          <a:p>
            <a:endParaRPr lang="en-US" dirty="0"/>
          </a:p>
          <a:p>
            <a:r>
              <a:rPr lang="en-US" dirty="0" smtClean="0"/>
              <a:t>What </a:t>
            </a:r>
            <a:r>
              <a:rPr lang="en-US" b="1" dirty="0" smtClean="0"/>
              <a:t>factors regulate </a:t>
            </a:r>
            <a:r>
              <a:rPr lang="en-US" dirty="0" smtClean="0"/>
              <a:t>the </a:t>
            </a:r>
            <a:r>
              <a:rPr lang="en-US" b="1" dirty="0" smtClean="0"/>
              <a:t>opening</a:t>
            </a:r>
            <a:r>
              <a:rPr lang="en-US" dirty="0" smtClean="0"/>
              <a:t> and </a:t>
            </a:r>
            <a:r>
              <a:rPr lang="en-US" b="1" dirty="0" smtClean="0"/>
              <a:t>closing</a:t>
            </a:r>
            <a:r>
              <a:rPr lang="en-US" dirty="0" smtClean="0"/>
              <a:t> of </a:t>
            </a:r>
            <a:r>
              <a:rPr lang="en-US" b="1" dirty="0" smtClean="0"/>
              <a:t>stomata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What is the function of </a:t>
            </a:r>
            <a:r>
              <a:rPr lang="en-US" b="1" dirty="0" smtClean="0"/>
              <a:t>guard cells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918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23-5 TRANSPORT IN </a:t>
            </a:r>
            <a:r>
              <a:rPr lang="en-US" dirty="0" smtClean="0"/>
              <a:t>PLANTS</a:t>
            </a:r>
            <a:br>
              <a:rPr lang="en-US" dirty="0" smtClean="0"/>
            </a:br>
            <a:r>
              <a:rPr lang="en-US" dirty="0" smtClean="0"/>
              <a:t>pp599-602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How is water transported through a plant?</a:t>
            </a:r>
          </a:p>
          <a:p>
            <a:pPr lvl="3"/>
            <a:r>
              <a:rPr lang="en-US" sz="3200" dirty="0" smtClean="0"/>
              <a:t>Adhesion</a:t>
            </a:r>
          </a:p>
          <a:p>
            <a:pPr lvl="3"/>
            <a:r>
              <a:rPr lang="en-US" sz="3200" dirty="0" smtClean="0"/>
              <a:t>Capillary action </a:t>
            </a:r>
          </a:p>
          <a:p>
            <a:pPr lvl="3"/>
            <a:r>
              <a:rPr lang="en-US" sz="3200" dirty="0" smtClean="0"/>
              <a:t>Root pull</a:t>
            </a:r>
          </a:p>
          <a:p>
            <a:pPr lvl="3"/>
            <a:r>
              <a:rPr lang="en-US" sz="3200" dirty="0" smtClean="0"/>
              <a:t>Transpiration</a:t>
            </a:r>
          </a:p>
          <a:p>
            <a:pPr lvl="3"/>
            <a:endParaRPr lang="en-US" sz="3200" dirty="0" smtClean="0"/>
          </a:p>
          <a:p>
            <a:pPr marL="0" indent="0">
              <a:buNone/>
            </a:pPr>
            <a:r>
              <a:rPr lang="en-US" dirty="0"/>
              <a:t>What causes wilting?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the pressure flow hypothesis?</a:t>
            </a:r>
          </a:p>
          <a:p>
            <a:pPr marL="1371600" lvl="3" indent="0">
              <a:buNone/>
            </a:pPr>
            <a:endParaRPr lang="en-US" sz="3200" dirty="0" smtClean="0"/>
          </a:p>
          <a:p>
            <a:pPr marL="1371600" lvl="3" indent="0">
              <a:buNone/>
            </a:pPr>
            <a:endParaRPr lang="en-US" sz="3200" dirty="0" smtClean="0"/>
          </a:p>
          <a:p>
            <a:pPr marL="1371600" lvl="3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54593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88029"/>
          </a:xfrm>
        </p:spPr>
        <p:txBody>
          <a:bodyPr>
            <a:normAutofit/>
          </a:bodyPr>
          <a:lstStyle/>
          <a:p>
            <a:r>
              <a:rPr lang="en-US" dirty="0" smtClean="0"/>
              <a:t>PLANT GROWTH AND MERISTEMATIC TISSUE </a:t>
            </a:r>
            <a:r>
              <a:rPr lang="en-US" dirty="0" smtClean="0"/>
              <a:t>pp</a:t>
            </a:r>
            <a:r>
              <a:rPr lang="en-US" dirty="0" smtClean="0"/>
              <a:t>582-583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116667"/>
            <a:ext cx="8475133" cy="4009496"/>
          </a:xfrm>
        </p:spPr>
        <p:txBody>
          <a:bodyPr>
            <a:normAutofit/>
          </a:bodyPr>
          <a:lstStyle/>
          <a:p>
            <a:r>
              <a:rPr lang="en-US" dirty="0" smtClean="0"/>
              <a:t>VOCABULARY:  </a:t>
            </a:r>
            <a:endParaRPr lang="en-US" dirty="0" smtClean="0"/>
          </a:p>
          <a:p>
            <a:r>
              <a:rPr lang="en-US" dirty="0" smtClean="0"/>
              <a:t>meristems</a:t>
            </a:r>
            <a:r>
              <a:rPr lang="en-US" dirty="0" smtClean="0"/>
              <a:t>, 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meristematic</a:t>
            </a:r>
            <a:r>
              <a:rPr lang="en-US" dirty="0" smtClean="0"/>
              <a:t> </a:t>
            </a:r>
            <a:r>
              <a:rPr lang="en-US" dirty="0" smtClean="0"/>
              <a:t>tissue, </a:t>
            </a:r>
            <a:r>
              <a:rPr lang="en-US" dirty="0"/>
              <a:t> </a:t>
            </a:r>
            <a:r>
              <a:rPr lang="en-US" dirty="0" smtClean="0"/>
              <a:t>apical meristem</a:t>
            </a:r>
            <a:r>
              <a:rPr lang="en-US" dirty="0"/>
              <a:t> </a:t>
            </a:r>
            <a:r>
              <a:rPr lang="en-US" dirty="0" smtClean="0"/>
              <a:t>and </a:t>
            </a:r>
            <a:endParaRPr lang="en-US" dirty="0" smtClean="0"/>
          </a:p>
          <a:p>
            <a:r>
              <a:rPr lang="en-US" dirty="0" smtClean="0"/>
              <a:t>differentiation, </a:t>
            </a:r>
            <a:r>
              <a:rPr lang="en-US" dirty="0" smtClean="0"/>
              <a:t>root apical meristem, </a:t>
            </a:r>
            <a:r>
              <a:rPr lang="en-US" dirty="0" smtClean="0"/>
              <a:t>Root cap and </a:t>
            </a:r>
          </a:p>
          <a:p>
            <a:r>
              <a:rPr lang="en-US" dirty="0" smtClean="0"/>
              <a:t>Zone of cell division, </a:t>
            </a:r>
            <a:r>
              <a:rPr lang="en-US" dirty="0" smtClean="0"/>
              <a:t>Z of elongation , </a:t>
            </a:r>
            <a:r>
              <a:rPr lang="en-US" dirty="0" smtClean="0"/>
              <a:t>Z of maturation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04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DERMAL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-outer covering of a plant consists of 				dermal tissue which consists of layers of 			</a:t>
            </a:r>
            <a:r>
              <a:rPr lang="en-US" b="1" dirty="0" smtClean="0"/>
              <a:t>epidermal cells.</a:t>
            </a:r>
          </a:p>
          <a:p>
            <a:pPr marL="0" indent="0">
              <a:buNone/>
            </a:pPr>
            <a:r>
              <a:rPr lang="en-US" b="1" dirty="0" smtClean="0"/>
              <a:t>    -dermal tissue </a:t>
            </a:r>
            <a:r>
              <a:rPr lang="en-US" dirty="0" smtClean="0"/>
              <a:t> is often covered a thick </a:t>
            </a:r>
            <a:r>
              <a:rPr lang="en-US" b="1" dirty="0" smtClean="0"/>
              <a:t>waxy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 smtClean="0"/>
              <a:t> layer that protects against </a:t>
            </a:r>
            <a:r>
              <a:rPr lang="en-US" b="1" dirty="0" smtClean="0"/>
              <a:t>water loss</a:t>
            </a:r>
            <a:r>
              <a:rPr lang="en-US" dirty="0" smtClean="0"/>
              <a:t> and </a:t>
            </a:r>
            <a:r>
              <a:rPr lang="en-US" b="1" dirty="0" smtClean="0"/>
              <a:t>injury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smtClean="0"/>
              <a:t>     - this waxy covering is called the </a:t>
            </a:r>
            <a:r>
              <a:rPr lang="en-US" b="1" dirty="0" smtClean="0"/>
              <a:t>cuticle.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-some </a:t>
            </a:r>
            <a:r>
              <a:rPr lang="en-US" b="1" dirty="0" smtClean="0"/>
              <a:t>epidermal cells </a:t>
            </a:r>
            <a:r>
              <a:rPr lang="en-US" dirty="0" smtClean="0"/>
              <a:t>have tiny projections 	called </a:t>
            </a:r>
            <a:r>
              <a:rPr lang="en-US" b="1" dirty="0" err="1" smtClean="0"/>
              <a:t>trichomes</a:t>
            </a:r>
            <a:r>
              <a:rPr lang="en-US" dirty="0" smtClean="0"/>
              <a:t> which </a:t>
            </a:r>
            <a:r>
              <a:rPr lang="en-US" b="1" dirty="0" smtClean="0"/>
              <a:t>help protect the leaf </a:t>
            </a:r>
            <a:r>
              <a:rPr lang="en-US" dirty="0" smtClean="0"/>
              <a:t>	and also give it a </a:t>
            </a:r>
            <a:r>
              <a:rPr lang="en-US" b="1" dirty="0" smtClean="0"/>
              <a:t>fuzzy appearance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511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421" b="64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1948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Dermal Tissue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b="1" dirty="0" smtClean="0"/>
              <a:t>roots</a:t>
            </a:r>
            <a:r>
              <a:rPr lang="en-US" dirty="0" smtClean="0"/>
              <a:t> dermal tissue includes </a:t>
            </a:r>
            <a:r>
              <a:rPr lang="en-US" b="1" dirty="0" smtClean="0"/>
              <a:t>root hair cells</a:t>
            </a:r>
            <a:r>
              <a:rPr lang="en-US" dirty="0" smtClean="0"/>
              <a:t> that provide a large amount of </a:t>
            </a:r>
            <a:r>
              <a:rPr lang="en-US" b="1" dirty="0" smtClean="0"/>
              <a:t>surface area</a:t>
            </a:r>
            <a:r>
              <a:rPr lang="en-US" dirty="0" smtClean="0"/>
              <a:t> and aid in </a:t>
            </a:r>
            <a:r>
              <a:rPr lang="en-US" b="1" dirty="0" smtClean="0"/>
              <a:t>water absorption.</a:t>
            </a:r>
          </a:p>
          <a:p>
            <a:r>
              <a:rPr lang="en-US" dirty="0" smtClean="0"/>
              <a:t>On the underside of </a:t>
            </a:r>
            <a:r>
              <a:rPr lang="en-US" b="1" dirty="0" smtClean="0"/>
              <a:t>leaves</a:t>
            </a:r>
            <a:r>
              <a:rPr lang="en-US" dirty="0" smtClean="0"/>
              <a:t>, dermal tissue, contains </a:t>
            </a:r>
            <a:r>
              <a:rPr lang="en-US" b="1" dirty="0" smtClean="0"/>
              <a:t>guard cells</a:t>
            </a:r>
            <a:r>
              <a:rPr lang="en-US" dirty="0" smtClean="0"/>
              <a:t>, which regulate </a:t>
            </a:r>
            <a:r>
              <a:rPr lang="en-US" b="1" dirty="0" smtClean="0"/>
              <a:t>water loss </a:t>
            </a:r>
            <a:r>
              <a:rPr lang="en-US" dirty="0" smtClean="0"/>
              <a:t>and </a:t>
            </a:r>
            <a:r>
              <a:rPr lang="en-US" b="1" dirty="0" smtClean="0"/>
              <a:t>gas exchange.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619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VASCULAR TISSUE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Forms a </a:t>
            </a:r>
            <a:r>
              <a:rPr lang="en-US" b="1" dirty="0" smtClean="0"/>
              <a:t>transport</a:t>
            </a:r>
            <a:r>
              <a:rPr lang="en-US" dirty="0" smtClean="0"/>
              <a:t> system that moves water and nutrients throughout the plant. </a:t>
            </a:r>
          </a:p>
          <a:p>
            <a:r>
              <a:rPr lang="en-US" dirty="0" smtClean="0"/>
              <a:t>Main subsystems – xylem and phloem. </a:t>
            </a:r>
          </a:p>
          <a:p>
            <a:r>
              <a:rPr lang="en-US" dirty="0" smtClean="0"/>
              <a:t>Contains specialized cells called </a:t>
            </a:r>
            <a:r>
              <a:rPr lang="en-US" b="1" dirty="0" err="1" smtClean="0"/>
              <a:t>tracheids</a:t>
            </a:r>
            <a:r>
              <a:rPr lang="en-US" b="1" dirty="0" smtClean="0"/>
              <a:t> and vessel elements (xylem);  sieve tube elements and companion cells (phloem). </a:t>
            </a:r>
          </a:p>
          <a:p>
            <a:r>
              <a:rPr lang="en-US" dirty="0" smtClean="0"/>
              <a:t>Both xylem and phloem are made up of networks of hollow connected cells that carry fluids throughout the plant </a:t>
            </a:r>
          </a:p>
        </p:txBody>
      </p:sp>
    </p:spTree>
    <p:extLst>
      <p:ext uri="{BB962C8B-B14F-4D97-AF65-F5344CB8AC3E}">
        <p14:creationId xmlns:p14="http://schemas.microsoft.com/office/powerpoint/2010/main" val="738758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386" r="-73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9801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2967" r="-129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2677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846</Words>
  <Application>Microsoft Macintosh PowerPoint</Application>
  <PresentationFormat>On-screen Show (4:3)</PresentationFormat>
  <Paragraphs>142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CHAPTER 23  ROOTS, STEMS AND LEAVES</vt:lpstr>
      <vt:lpstr>PLANT TISSUE SYSTEMS</vt:lpstr>
      <vt:lpstr>PowerPoint Presentation</vt:lpstr>
      <vt:lpstr>DERMAL TISSUE</vt:lpstr>
      <vt:lpstr>PowerPoint Presentation</vt:lpstr>
      <vt:lpstr>Dermal Tissue continued</vt:lpstr>
      <vt:lpstr>VASCULAR TISSUE </vt:lpstr>
      <vt:lpstr>PowerPoint Presentation</vt:lpstr>
      <vt:lpstr>PowerPoint Presentation</vt:lpstr>
      <vt:lpstr>PowerPoint Presentation</vt:lpstr>
      <vt:lpstr>Seed plants – xylem – tracheid cell </vt:lpstr>
      <vt:lpstr>ii.  Phloem </vt:lpstr>
      <vt:lpstr>PowerPoint Presentation</vt:lpstr>
      <vt:lpstr>ii. Phloem </vt:lpstr>
      <vt:lpstr>GROUND TISSUE </vt:lpstr>
      <vt:lpstr>PowerPoint Presentation</vt:lpstr>
      <vt:lpstr>Plant Growth and Meristematic Tissue  pp582 - 583</vt:lpstr>
      <vt:lpstr>23-2 ROOOTS </vt:lpstr>
      <vt:lpstr>PowerPoint Presentation</vt:lpstr>
      <vt:lpstr>Root Structure and Growth </vt:lpstr>
      <vt:lpstr>ROOT FUNCTIONS pp586-588</vt:lpstr>
      <vt:lpstr>Root Function continued</vt:lpstr>
      <vt:lpstr>23-3 STEMS  pp589-594</vt:lpstr>
      <vt:lpstr>STEMS continued</vt:lpstr>
      <vt:lpstr>Stems continued </vt:lpstr>
      <vt:lpstr> GROWTH OF STEMS  pp590-591</vt:lpstr>
      <vt:lpstr>FORMATION OF WOOD, FORMATION OF BARK pp592-593</vt:lpstr>
      <vt:lpstr>STEMS ADAPTED FOR STORAGE AND DORMANCY p594 </vt:lpstr>
      <vt:lpstr>23-4 LEAVES pp595-598</vt:lpstr>
      <vt:lpstr>Transpiration and Gas Exchange pp596-597</vt:lpstr>
      <vt:lpstr>23-5 TRANSPORT IN PLANTS pp599-602</vt:lpstr>
      <vt:lpstr>PLANT GROWTH AND MERISTEMATIC TISSUE pp582-583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23  ROOTS, STEMS AND LEAVES</dc:title>
  <dc:creator>ANDREA  PETERSEN</dc:creator>
  <cp:lastModifiedBy>ANDREA  PETERSEN</cp:lastModifiedBy>
  <cp:revision>19</cp:revision>
  <dcterms:created xsi:type="dcterms:W3CDTF">2014-03-10T07:01:38Z</dcterms:created>
  <dcterms:modified xsi:type="dcterms:W3CDTF">2014-03-11T00:06:29Z</dcterms:modified>
</cp:coreProperties>
</file>