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1" r:id="rId2"/>
    <p:sldId id="306" r:id="rId3"/>
    <p:sldId id="307" r:id="rId4"/>
    <p:sldId id="309" r:id="rId5"/>
    <p:sldId id="310" r:id="rId6"/>
    <p:sldId id="308" r:id="rId7"/>
    <p:sldId id="311" r:id="rId8"/>
    <p:sldId id="312" r:id="rId9"/>
    <p:sldId id="314" r:id="rId10"/>
    <p:sldId id="315" r:id="rId11"/>
    <p:sldId id="316" r:id="rId12"/>
    <p:sldId id="317" r:id="rId13"/>
    <p:sldId id="318" r:id="rId14"/>
    <p:sldId id="320" r:id="rId15"/>
    <p:sldId id="330" r:id="rId16"/>
    <p:sldId id="322" r:id="rId17"/>
    <p:sldId id="324" r:id="rId18"/>
    <p:sldId id="328" r:id="rId19"/>
    <p:sldId id="329" r:id="rId20"/>
    <p:sldId id="32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68" autoAdjust="0"/>
  </p:normalViewPr>
  <p:slideViewPr>
    <p:cSldViewPr>
      <p:cViewPr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807C2-0EAC-4A12-8029-3C4340724EE7}" type="datetimeFigureOut">
              <a:rPr lang="en-CA" smtClean="0"/>
              <a:pPr/>
              <a:t>27/01/2015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239E-4FFB-461A-99CF-D02AAF3FB66D}" type="slidenum">
              <a:rPr lang="en-CA" smtClean="0"/>
              <a:pPr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096B8-E958-421D-B994-9E211A60925B}" type="slidenum">
              <a:rPr lang="en-US" smtClean="0">
                <a:ea typeface="ＭＳ Ｐゴシック" pitchFamily="1" charset="-128"/>
              </a:rPr>
              <a:pPr/>
              <a:t>1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Photo Credit: ©Bruce Coleman, LTD/Natural Selection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27/01/2015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27/01/2015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27/01/2015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27/01/2015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27/01/2015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27/01/2015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27/01/2015</a:t>
            </a:fld>
            <a:endParaRPr lang="en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27/01/2015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27/01/2015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27/01/2015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27/01/2015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F5F4-B019-45D9-BA9E-32D513F6EC32}" type="datetimeFigureOut">
              <a:rPr lang="en-CA" smtClean="0"/>
              <a:pPr/>
              <a:t>27/01/2015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dC0Akpa2t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36712"/>
            <a:ext cx="8170366" cy="1055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A50000"/>
                </a:solidFill>
              </a:rPr>
              <a:t>4-2 What shapes an ecosystem?</a:t>
            </a:r>
            <a:br>
              <a:rPr lang="en-US" sz="4000" dirty="0" smtClean="0">
                <a:solidFill>
                  <a:srgbClr val="A50000"/>
                </a:solidFill>
              </a:rPr>
            </a:br>
            <a:r>
              <a:rPr lang="en-US" sz="4000" dirty="0" smtClean="0">
                <a:solidFill>
                  <a:srgbClr val="A50000"/>
                </a:solidFill>
              </a:rPr>
              <a:t>Part 1</a:t>
            </a:r>
            <a:br>
              <a:rPr lang="en-US" sz="4000" dirty="0" smtClean="0">
                <a:solidFill>
                  <a:srgbClr val="A50000"/>
                </a:solidFill>
              </a:rPr>
            </a:br>
            <a:endParaRPr lang="en-US" sz="4000" dirty="0" smtClean="0">
              <a:solidFill>
                <a:srgbClr val="A5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20888"/>
            <a:ext cx="4931145" cy="279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>
                <a:solidFill>
                  <a:srgbClr val="00B050"/>
                </a:solidFill>
                <a:latin typeface="+mj-lt"/>
              </a:rPr>
              <a:t>Community interactions</a:t>
            </a:r>
            <a:br>
              <a:rPr lang="en-CA" sz="4000" b="1" dirty="0">
                <a:solidFill>
                  <a:srgbClr val="00B050"/>
                </a:solidFill>
                <a:latin typeface="+mj-lt"/>
              </a:rPr>
            </a:br>
            <a:r>
              <a:rPr lang="en-CA" sz="3100" b="1" dirty="0">
                <a:solidFill>
                  <a:schemeClr val="tx1"/>
                </a:solidFill>
                <a:latin typeface="+mj-lt"/>
              </a:rPr>
              <a:t>(p92-93) 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31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095375"/>
            <a:ext cx="8547100" cy="484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Competition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Competition occurs when organisms of the same or different species attempt to use an ecological resource in the same place at the same time.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any necessity of life, such as water, nutrients, light, food, or space.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>
                <a:solidFill>
                  <a:srgbClr val="00B050"/>
                </a:solidFill>
                <a:latin typeface="+mj-lt"/>
              </a:rPr>
              <a:t>Community interactions</a:t>
            </a:r>
            <a:br>
              <a:rPr lang="en-CA" sz="4000" b="1" dirty="0">
                <a:solidFill>
                  <a:srgbClr val="00B050"/>
                </a:solidFill>
                <a:latin typeface="+mj-lt"/>
              </a:rPr>
            </a:br>
            <a:r>
              <a:rPr lang="en-CA" sz="3100" b="1" dirty="0">
                <a:solidFill>
                  <a:schemeClr val="tx1"/>
                </a:solidFill>
                <a:latin typeface="+mj-lt"/>
              </a:rPr>
              <a:t>(p92-93) 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31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095375"/>
            <a:ext cx="8547100" cy="52859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Competition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Competition occurs when organisms of the same or different species attempt to use an ecological resource in the same place at the same time.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any necessity of life, such as water, nutrients, light, food, or space.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/>
          </a:p>
          <a:p>
            <a:r>
              <a:rPr lang="en-US" sz="2400" dirty="0" smtClean="0"/>
              <a:t>Direct competition in nature often results in a winner and a loser—with the losing organism failing to survive.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competitive exclusion principle</a:t>
            </a:r>
            <a:r>
              <a:rPr lang="en-US" sz="2400" dirty="0" smtClean="0"/>
              <a:t> states that no two species can occupy the same niche in the same habitat at the same time.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>
                <a:solidFill>
                  <a:srgbClr val="00B050"/>
                </a:solidFill>
                <a:latin typeface="+mj-lt"/>
              </a:rPr>
              <a:t>Community interactions</a:t>
            </a:r>
            <a:br>
              <a:rPr lang="en-CA" sz="4000" b="1" dirty="0">
                <a:solidFill>
                  <a:srgbClr val="00B050"/>
                </a:solidFill>
                <a:latin typeface="+mj-lt"/>
              </a:rPr>
            </a:br>
            <a:r>
              <a:rPr lang="en-CA" sz="3100" b="1" dirty="0">
                <a:solidFill>
                  <a:schemeClr val="tx1"/>
                </a:solidFill>
                <a:latin typeface="+mj-lt"/>
              </a:rPr>
              <a:t>(p92-93) 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31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3050" y="1095375"/>
            <a:ext cx="8547100" cy="484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interaction in which one organism captures and feeds on another organism is called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organism that does the killing and eating is called the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predator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the food organism is the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89040"/>
            <a:ext cx="2736304" cy="239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>
                <a:solidFill>
                  <a:srgbClr val="00B050"/>
                </a:solidFill>
                <a:latin typeface="+mj-lt"/>
              </a:rPr>
              <a:t>Community interactions</a:t>
            </a:r>
            <a:br>
              <a:rPr lang="en-CA" sz="4000" b="1" dirty="0">
                <a:solidFill>
                  <a:srgbClr val="00B050"/>
                </a:solidFill>
                <a:latin typeface="+mj-lt"/>
              </a:rPr>
            </a:br>
            <a:r>
              <a:rPr lang="en-CA" sz="3100" b="1" dirty="0">
                <a:solidFill>
                  <a:schemeClr val="tx1"/>
                </a:solidFill>
                <a:latin typeface="+mj-lt"/>
              </a:rPr>
              <a:t>(p92-93) 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31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3050" y="1095375"/>
            <a:ext cx="8547100" cy="484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Symbiosis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relationship in which two species live closely together is called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symbiosis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(“living together”).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Symbiotic relationships include: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/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Mutualism</a:t>
            </a:r>
            <a:r>
              <a:rPr lang="en-US" sz="2400" dirty="0" smtClean="0"/>
              <a:t>: both species benefit from the relationship.</a:t>
            </a:r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Commensalism</a:t>
            </a:r>
            <a:r>
              <a:rPr lang="en-US" sz="2400" dirty="0" smtClean="0"/>
              <a:t>: one member of the association benefits and the other is neither helped nor harmed.</a:t>
            </a:r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Parasitism</a:t>
            </a:r>
            <a:r>
              <a:rPr lang="en-US" sz="2400" dirty="0" smtClean="0"/>
              <a:t>: one organism lives on or inside another organism and harms it.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>
                <a:solidFill>
                  <a:srgbClr val="00B050"/>
                </a:solidFill>
                <a:latin typeface="+mj-lt"/>
              </a:rPr>
              <a:t>Community interactions</a:t>
            </a:r>
            <a:br>
              <a:rPr lang="en-CA" sz="4000" b="1" dirty="0">
                <a:solidFill>
                  <a:srgbClr val="00B050"/>
                </a:solidFill>
                <a:latin typeface="+mj-lt"/>
              </a:rPr>
            </a:br>
            <a:r>
              <a:rPr lang="en-CA" sz="3100" b="1" dirty="0">
                <a:solidFill>
                  <a:schemeClr val="tx1"/>
                </a:solidFill>
                <a:latin typeface="+mj-lt"/>
              </a:rPr>
              <a:t>(p92-93) 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31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196752"/>
            <a:ext cx="8547100" cy="474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the type of interaction:</a:t>
            </a:r>
          </a:p>
          <a:p>
            <a:pPr marL="75565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en-US" sz="2400" dirty="0" smtClean="0"/>
              <a:t>A bacteria called </a:t>
            </a:r>
            <a:r>
              <a:rPr lang="en-US" sz="2400" dirty="0" err="1" smtClean="0"/>
              <a:t>spiochaete</a:t>
            </a:r>
            <a:r>
              <a:rPr lang="en-US" sz="2400" dirty="0" smtClean="0"/>
              <a:t> lives in the digestive system of the salmon and it helps the fish to digest its food.</a:t>
            </a:r>
          </a:p>
          <a:p>
            <a:pPr marL="75565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lamprey is a fish that attaches itself to another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fish to suck its blood.</a:t>
            </a:r>
          </a:p>
          <a:p>
            <a:pPr marL="755650" lvl="2" indent="-457200">
              <a:spcBef>
                <a:spcPct val="200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n-US" sz="2400" dirty="0" smtClean="0"/>
              <a:t>After finishing his meal, an eagle dropped a salmon carcass in the forest. A tree uses the nutrients that the carcass gives.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136" y="5354284"/>
            <a:ext cx="1691680" cy="150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162550"/>
            <a:ext cx="2705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t="37172"/>
          <a:stretch>
            <a:fillRect/>
          </a:stretch>
        </p:blipFill>
        <p:spPr bwMode="auto">
          <a:xfrm>
            <a:off x="5940152" y="4885063"/>
            <a:ext cx="2088232" cy="197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>
                <a:solidFill>
                  <a:srgbClr val="00B050"/>
                </a:solidFill>
                <a:latin typeface="+mj-lt"/>
              </a:rPr>
              <a:t>Community interactions</a:t>
            </a:r>
            <a:br>
              <a:rPr lang="en-CA" sz="4000" b="1" dirty="0">
                <a:solidFill>
                  <a:srgbClr val="00B050"/>
                </a:solidFill>
                <a:latin typeface="+mj-lt"/>
              </a:rPr>
            </a:br>
            <a:r>
              <a:rPr lang="en-CA" sz="3100" b="1" dirty="0">
                <a:solidFill>
                  <a:schemeClr val="tx1"/>
                </a:solidFill>
                <a:latin typeface="+mj-lt"/>
              </a:rPr>
              <a:t>(p92-93) </a:t>
            </a:r>
            <a:r>
              <a:rPr lang="en-CA" sz="3100" b="1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en-CA" sz="3200" b="1" dirty="0" smtClean="0">
                <a:solidFill>
                  <a:srgbClr val="0070C0"/>
                </a:solidFill>
              </a:rPr>
              <a:t>EXERCISE 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31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124744"/>
            <a:ext cx="8547100" cy="4818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27050" lvl="2" indent="-2286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000" dirty="0" smtClean="0"/>
              <a:t>Identify the type of symbiosis:</a:t>
            </a:r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defRPr/>
            </a:pPr>
            <a:endParaRPr lang="en-US" sz="2000" dirty="0" smtClean="0"/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000" dirty="0" smtClean="0"/>
              <a:t>4. Video: Odd Couple - Fish and Shrimp's symbiotic relationship (1min): </a:t>
            </a:r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000" dirty="0" smtClean="0">
                <a:hlinkClick r:id="rId2"/>
              </a:rPr>
              <a:t>https://www.youtube.com/watch?v=GdC0Akpa2ts</a:t>
            </a:r>
            <a:endParaRPr lang="en-US" sz="2000" dirty="0" smtClean="0"/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defRPr/>
            </a:pPr>
            <a:endParaRPr lang="en-US" sz="2000" dirty="0" smtClean="0"/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defRPr/>
            </a:pPr>
            <a:endParaRPr lang="en-US" sz="2000" dirty="0" smtClean="0"/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7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Ecology concepts</a:t>
            </a:r>
            <a:r>
              <a:rPr lang="en-CA" sz="3100" b="1" dirty="0" smtClean="0">
                <a:latin typeface="+mj-lt"/>
              </a:rPr>
              <a:t> </a:t>
            </a:r>
            <a:br>
              <a:rPr lang="en-CA" sz="3100" b="1" dirty="0" smtClean="0">
                <a:latin typeface="+mj-lt"/>
              </a:rPr>
            </a:br>
            <a:r>
              <a:rPr lang="en-CA" sz="3100" b="1" dirty="0" smtClean="0">
                <a:latin typeface="+mj-lt"/>
              </a:rPr>
              <a:t>4.2 What shapes an Ecosystem? (p90-93)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3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307901"/>
            <a:ext cx="6084168" cy="485740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CA" sz="2400" b="1" dirty="0" smtClean="0"/>
              <a:t>Lecture Outline</a:t>
            </a:r>
          </a:p>
          <a:p>
            <a:pPr lvl="1">
              <a:spcAft>
                <a:spcPts val="600"/>
              </a:spcAft>
            </a:pPr>
            <a:r>
              <a:rPr lang="en-CA" sz="2400" dirty="0" smtClean="0"/>
              <a:t>Biotic and Abiotic Factors</a:t>
            </a:r>
          </a:p>
          <a:p>
            <a:pPr lvl="1">
              <a:spcAft>
                <a:spcPts val="600"/>
              </a:spcAft>
            </a:pPr>
            <a:r>
              <a:rPr lang="en-CA" sz="2400" dirty="0" smtClean="0"/>
              <a:t>The Niche</a:t>
            </a:r>
          </a:p>
          <a:p>
            <a:pPr lvl="1">
              <a:spcAft>
                <a:spcPts val="600"/>
              </a:spcAft>
            </a:pPr>
            <a:r>
              <a:rPr lang="en-CA" sz="2400" dirty="0" smtClean="0"/>
              <a:t>Community Interactions</a:t>
            </a:r>
          </a:p>
          <a:p>
            <a:pPr lvl="2">
              <a:spcAft>
                <a:spcPts val="600"/>
              </a:spcAft>
            </a:pPr>
            <a:r>
              <a:rPr lang="en-CA" dirty="0" smtClean="0"/>
              <a:t>Competition, predation, symbiosis, mutualism, commensalism, parasitism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Biotic and Abiotic Factors</a:t>
            </a:r>
            <a:r>
              <a:rPr lang="en-CA" sz="3100" b="1" dirty="0" smtClean="0">
                <a:latin typeface="+mj-lt"/>
              </a:rPr>
              <a:t> </a:t>
            </a:r>
            <a:br>
              <a:rPr lang="en-CA" sz="3100" b="1" dirty="0" smtClean="0">
                <a:latin typeface="+mj-lt"/>
              </a:rPr>
            </a:br>
            <a:r>
              <a:rPr lang="en-CA" sz="3100" b="1" dirty="0" smtClean="0">
                <a:latin typeface="+mj-lt"/>
              </a:rPr>
              <a:t>(p90)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3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3312368" cy="203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 smtClean="0"/>
              <a:t>Biotic and Abiotic Factors</a:t>
            </a:r>
          </a:p>
          <a:p>
            <a:pPr lvl="2" eaLnBrk="1" hangingPunct="1">
              <a:buFont typeface="Arial" charset="0"/>
              <a:buNone/>
            </a:pPr>
            <a:r>
              <a:rPr lang="en-US" dirty="0" smtClean="0"/>
              <a:t>Ecosystems are influenced by a combination of biological and physical factors. </a:t>
            </a:r>
          </a:p>
          <a:p>
            <a:pPr lvl="2" eaLnBrk="1" hangingPunct="1">
              <a:buFont typeface="Arial" charset="0"/>
              <a:buNone/>
            </a:pPr>
            <a:endParaRPr lang="en-US" dirty="0" smtClean="0"/>
          </a:p>
          <a:p>
            <a:pPr lvl="3" eaLnBrk="1" hangingPunct="1"/>
            <a:r>
              <a:rPr lang="en-US" sz="2400" b="1" dirty="0" smtClean="0"/>
              <a:t>Biotic</a:t>
            </a:r>
            <a:r>
              <a:rPr lang="en-US" sz="2400" dirty="0" smtClean="0"/>
              <a:t>: biological factors</a:t>
            </a:r>
          </a:p>
          <a:p>
            <a:pPr lvl="3" eaLnBrk="1" hangingPunct="1"/>
            <a:r>
              <a:rPr lang="en-US" sz="2400" b="1" dirty="0" smtClean="0"/>
              <a:t>Abiotic</a:t>
            </a:r>
            <a:r>
              <a:rPr lang="en-US" sz="2400" dirty="0" smtClean="0"/>
              <a:t>: physical, or non living factors</a:t>
            </a:r>
          </a:p>
          <a:p>
            <a:pPr lvl="3" eaLnBrk="1" hangingPunct="1"/>
            <a:endParaRPr lang="en-US" dirty="0" smtClean="0"/>
          </a:p>
          <a:p>
            <a:pPr lvl="3" eaLnBrk="1" hangingPunct="1"/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365104"/>
            <a:ext cx="2952328" cy="18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B050"/>
                </a:solidFill>
              </a:rPr>
              <a:t>Biotic and Abiotic Factors</a:t>
            </a:r>
            <a:r>
              <a:rPr lang="en-CA" sz="2800" b="1" dirty="0" smtClean="0"/>
              <a:t> </a:t>
            </a:r>
            <a:endParaRPr lang="en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342900" lvl="2" indent="-342900">
              <a:buNone/>
            </a:pPr>
            <a:r>
              <a:rPr lang="en-US" dirty="0" smtClean="0"/>
              <a:t>Together, biotic and abiotic factors </a:t>
            </a:r>
            <a:r>
              <a:rPr lang="en-US" b="1" dirty="0" smtClean="0"/>
              <a:t>determine the survival and growth of an organism </a:t>
            </a:r>
            <a:r>
              <a:rPr lang="en-US" dirty="0" smtClean="0"/>
              <a:t>and </a:t>
            </a:r>
            <a:r>
              <a:rPr lang="en-US" b="1" dirty="0" smtClean="0"/>
              <a:t>the productivity of the ecosystem</a:t>
            </a:r>
            <a:r>
              <a:rPr lang="en-US" dirty="0" smtClean="0"/>
              <a:t> in with the organism lives.</a:t>
            </a:r>
          </a:p>
          <a:p>
            <a:pPr marL="228600" lvl="2">
              <a:buNone/>
            </a:pPr>
            <a:r>
              <a:rPr lang="en-US" smtClean="0"/>
              <a:t>The area where an organism lives is called its </a:t>
            </a:r>
            <a:r>
              <a:rPr lang="en-US" b="1" smtClean="0"/>
              <a:t>habitat</a:t>
            </a:r>
            <a:r>
              <a:rPr lang="en-US" smtClean="0"/>
              <a:t>. A habitat includes both biotic and abiotic factors.</a:t>
            </a:r>
            <a:endParaRPr lang="en-CA" smtClean="0"/>
          </a:p>
          <a:p>
            <a:pPr lvl="2">
              <a:buNone/>
            </a:pPr>
            <a:endParaRPr lang="en-CA" dirty="0" smtClean="0"/>
          </a:p>
          <a:p>
            <a:pPr lvl="2"/>
            <a:r>
              <a:rPr lang="en-CA" dirty="0" smtClean="0"/>
              <a:t>Like any organism, the sockeye salmon encounters and uses many biotic and abiotic factors during its life.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5075"/>
            <a:ext cx="2160240" cy="157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tourismkamloops.com/files/400x280SalmonEg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295426"/>
            <a:ext cx="2232248" cy="156257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464016"/>
            <a:ext cx="2160240" cy="139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4502" y="5445224"/>
            <a:ext cx="248949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B050"/>
                </a:solidFill>
              </a:rPr>
              <a:t>Biotic and Abiotic Factors</a:t>
            </a:r>
            <a:r>
              <a:rPr lang="en-CA" sz="2800" b="1" dirty="0" smtClean="0"/>
              <a:t> </a:t>
            </a:r>
            <a:br>
              <a:rPr lang="en-CA" sz="2800" b="1" dirty="0" smtClean="0"/>
            </a:br>
            <a:r>
              <a:rPr lang="en-CA" sz="2800" b="1" dirty="0" smtClean="0"/>
              <a:t>of Sockeye Salmon </a:t>
            </a:r>
            <a:br>
              <a:rPr lang="en-CA" sz="2800" b="1" dirty="0" smtClean="0"/>
            </a:br>
            <a:r>
              <a:rPr lang="en-CA" sz="2800" b="1" dirty="0" smtClean="0">
                <a:solidFill>
                  <a:srgbClr val="0070C0"/>
                </a:solidFill>
              </a:rPr>
              <a:t>EXERCISE</a:t>
            </a:r>
            <a:endParaRPr lang="en-CA" sz="36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pPr marL="342900" lvl="2" indent="-342900">
              <a:buNone/>
            </a:pPr>
            <a:r>
              <a:rPr lang="en-CA" sz="1800" b="1" dirty="0" smtClean="0">
                <a:latin typeface="Calibri"/>
              </a:rPr>
              <a:t>→ </a:t>
            </a:r>
            <a:r>
              <a:rPr lang="en-CA" sz="1800" b="1" dirty="0" smtClean="0"/>
              <a:t>Identify the biotic and/or the abiotic factor(s) in these statements</a:t>
            </a:r>
          </a:p>
          <a:p>
            <a:pPr marL="342900" lvl="2" indent="-342900">
              <a:buNone/>
            </a:pPr>
            <a:endParaRPr lang="en-CA" sz="1800" dirty="0" smtClean="0"/>
          </a:p>
          <a:p>
            <a:pPr marL="342900" lvl="2" indent="-342900">
              <a:buNone/>
            </a:pPr>
            <a:r>
              <a:rPr lang="en-CA" sz="1800" dirty="0" smtClean="0"/>
              <a:t>1. After fertilization of the eggs by the male, the female covers </a:t>
            </a:r>
            <a:br>
              <a:rPr lang="en-CA" sz="1800" dirty="0" smtClean="0"/>
            </a:br>
            <a:r>
              <a:rPr lang="en-CA" sz="1800" dirty="0" smtClean="0"/>
              <a:t>the eggs with gravels to protect them from predation.</a:t>
            </a:r>
          </a:p>
          <a:p>
            <a:pPr marL="800100" lvl="3" indent="-342900">
              <a:buNone/>
            </a:pPr>
            <a:endParaRPr lang="en-CA" sz="1800" dirty="0" smtClean="0"/>
          </a:p>
          <a:p>
            <a:pPr>
              <a:spcAft>
                <a:spcPts val="600"/>
              </a:spcAft>
              <a:buNone/>
            </a:pPr>
            <a:r>
              <a:rPr lang="en-CA" sz="1800" dirty="0" smtClean="0"/>
              <a:t>2. Once they reach the food-rich ocean, salmons feed and </a:t>
            </a:r>
            <a:br>
              <a:rPr lang="en-CA" sz="1800" dirty="0" smtClean="0"/>
            </a:br>
            <a:r>
              <a:rPr lang="en-CA" sz="1800" dirty="0" smtClean="0"/>
              <a:t>grow quickly, reaching an average weight of 3 kg. They follow Arctic currents to Alaska. </a:t>
            </a:r>
          </a:p>
          <a:p>
            <a:pPr marL="800100" lvl="3" indent="-342900">
              <a:buNone/>
            </a:pPr>
            <a:r>
              <a:rPr lang="en-CA" sz="1800" dirty="0" smtClean="0"/>
              <a:t>	</a:t>
            </a:r>
          </a:p>
          <a:p>
            <a:pPr>
              <a:spcAft>
                <a:spcPts val="600"/>
              </a:spcAft>
              <a:buNone/>
            </a:pPr>
            <a:r>
              <a:rPr lang="en-CA" sz="1800" dirty="0" smtClean="0"/>
              <a:t>3. To find their way home, salmons use both sun and earth’s magnetic field to navigate through the ocean. Near freshwaters, their smell helps them finding mates, identify kin and predators.</a:t>
            </a:r>
          </a:p>
          <a:p>
            <a:pPr>
              <a:spcAft>
                <a:spcPts val="600"/>
              </a:spcAft>
              <a:buNone/>
            </a:pPr>
            <a:endParaRPr lang="en-CA" sz="1800" dirty="0" smtClean="0"/>
          </a:p>
          <a:p>
            <a:pPr>
              <a:spcAft>
                <a:spcPts val="600"/>
              </a:spcAft>
              <a:buNone/>
            </a:pPr>
            <a:r>
              <a:rPr lang="en-CA" sz="1800" dirty="0" smtClean="0"/>
              <a:t>4. In the Fraser River, returning salmons face a punishing upstream journey in the face of opposing currents and rapids.</a:t>
            </a:r>
          </a:p>
          <a:p>
            <a:pPr>
              <a:spcAft>
                <a:spcPts val="600"/>
              </a:spcAft>
              <a:buNone/>
            </a:pPr>
            <a:endParaRPr lang="en-CA" sz="1800" dirty="0" smtClean="0"/>
          </a:p>
          <a:p>
            <a:pPr>
              <a:spcAft>
                <a:spcPts val="600"/>
              </a:spcAft>
              <a:buNone/>
            </a:pPr>
            <a:endParaRPr lang="en-CA" sz="1800" dirty="0" smtClean="0"/>
          </a:p>
          <a:p>
            <a:pPr marL="360363" lvl="3" indent="-342900">
              <a:buNone/>
            </a:pPr>
            <a:endParaRPr lang="en-CA" dirty="0" smtClean="0"/>
          </a:p>
          <a:p>
            <a:pPr marL="800100" lvl="3" indent="-342900">
              <a:buNone/>
            </a:pPr>
            <a:endParaRPr lang="en-CA" dirty="0" smtClean="0"/>
          </a:p>
        </p:txBody>
      </p:sp>
      <p:pic>
        <p:nvPicPr>
          <p:cNvPr id="5" name="Picture 4" descr="http://www.tourismkamloops.com/files/400x280Salmon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9413" y="1916832"/>
            <a:ext cx="1975075" cy="1382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Biotic and Abiotic Factors</a:t>
            </a:r>
            <a:r>
              <a:rPr lang="en-CA" sz="3100" b="1" dirty="0" smtClean="0">
                <a:latin typeface="+mj-lt"/>
              </a:rPr>
              <a:t> </a:t>
            </a:r>
            <a:br>
              <a:rPr lang="en-CA" sz="3100" b="1" dirty="0" smtClean="0">
                <a:latin typeface="+mj-lt"/>
              </a:rPr>
            </a:br>
            <a:r>
              <a:rPr lang="en-CA" sz="3100" b="1" dirty="0" smtClean="0">
                <a:latin typeface="+mj-lt"/>
              </a:rPr>
              <a:t>(p90)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31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556792"/>
            <a:ext cx="8210302" cy="53012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Physical, or nonliving, factors that shape ecosystems are called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abiotic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Abiotic factors include: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precipitation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humidity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nutrient availability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 type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The Niche</a:t>
            </a:r>
            <a:r>
              <a:rPr lang="en-CA" sz="3100" b="1" dirty="0" smtClean="0">
                <a:latin typeface="+mj-lt"/>
              </a:rPr>
              <a:t/>
            </a:r>
            <a:br>
              <a:rPr lang="en-CA" sz="3100" b="1" dirty="0" smtClean="0">
                <a:latin typeface="+mj-lt"/>
              </a:rPr>
            </a:br>
            <a:r>
              <a:rPr lang="en-CA" sz="3100" b="1" dirty="0" smtClean="0">
                <a:latin typeface="+mj-lt"/>
              </a:rPr>
              <a:t>(p91)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31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412776"/>
            <a:ext cx="8210302" cy="54452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A </a:t>
            </a:r>
            <a:r>
              <a:rPr lang="en-US" sz="2400" b="1" dirty="0" smtClean="0"/>
              <a:t>niche</a:t>
            </a:r>
            <a:r>
              <a:rPr lang="en-US" sz="2400" dirty="0" smtClean="0"/>
              <a:t> is the full range of physical and biological conditions in which an organism lives and the way in which the organism uses those conditions.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	A few examples of what a niche includes: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its place in the food web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 the range of temperatures that the organism needs to survive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combination of the biotic and abiotic factors in an ecosystem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 the type of food the organism eats, how it obtains food and which other species predate the organism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and how it reproduces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aseline="0" dirty="0" smtClean="0"/>
              <a:t>...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The Niche </a:t>
            </a:r>
            <a:r>
              <a:rPr lang="en-CA" sz="4000" b="1" dirty="0" err="1" smtClean="0">
                <a:solidFill>
                  <a:srgbClr val="00B050"/>
                </a:solidFill>
                <a:latin typeface="+mj-lt"/>
              </a:rPr>
              <a:t>vs</a:t>
            </a: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 Habitat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31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836712"/>
            <a:ext cx="8210302" cy="6021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What is the difference between the </a:t>
            </a:r>
            <a:r>
              <a:rPr lang="en-US" sz="2400" b="1" dirty="0" smtClean="0"/>
              <a:t>niche</a:t>
            </a:r>
            <a:r>
              <a:rPr lang="en-US" sz="2400" dirty="0" smtClean="0"/>
              <a:t> and the </a:t>
            </a:r>
            <a:r>
              <a:rPr lang="en-US" sz="2400" b="1" dirty="0" smtClean="0"/>
              <a:t>habitat</a:t>
            </a:r>
            <a:r>
              <a:rPr lang="en-US" sz="2400" dirty="0" smtClean="0"/>
              <a:t> of an organism?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The </a:t>
            </a:r>
            <a:r>
              <a:rPr lang="en-US" sz="2400" b="1" dirty="0" smtClean="0"/>
              <a:t>habitat</a:t>
            </a:r>
            <a:r>
              <a:rPr lang="en-US" sz="2400" dirty="0" smtClean="0"/>
              <a:t> </a:t>
            </a:r>
            <a:r>
              <a:rPr lang="en-US" sz="2400" b="1" dirty="0" smtClean="0"/>
              <a:t>includes only biotic and abiotic factors </a:t>
            </a:r>
            <a:r>
              <a:rPr lang="en-US" sz="2400" dirty="0" smtClean="0"/>
              <a:t>of the area where the organism lives.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The </a:t>
            </a:r>
            <a:r>
              <a:rPr lang="en-US" sz="2400" b="1" dirty="0" smtClean="0"/>
              <a:t>niche includes the habitat and also the way in which the organism uses the conditions </a:t>
            </a:r>
            <a:r>
              <a:rPr lang="en-US" sz="2400" dirty="0" smtClean="0"/>
              <a:t>of the area.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 smtClean="0"/>
              <a:t>Two species can live in the same habitat, but they can not have the exact same niche.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60848"/>
            <a:ext cx="1979712" cy="173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2448272" cy="13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581128"/>
            <a:ext cx="2393392" cy="135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81128"/>
            <a:ext cx="1728192" cy="132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>
                <a:solidFill>
                  <a:srgbClr val="00B050"/>
                </a:solidFill>
                <a:latin typeface="+mj-lt"/>
              </a:rPr>
              <a:t>Community interactions</a:t>
            </a:r>
            <a:br>
              <a:rPr lang="en-CA" sz="4000" b="1" dirty="0">
                <a:solidFill>
                  <a:srgbClr val="00B050"/>
                </a:solidFill>
                <a:latin typeface="+mj-lt"/>
              </a:rPr>
            </a:br>
            <a:r>
              <a:rPr lang="en-CA" sz="3100" b="1" dirty="0">
                <a:solidFill>
                  <a:schemeClr val="tx1"/>
                </a:solidFill>
                <a:latin typeface="+mj-lt"/>
              </a:rPr>
              <a:t>(p92-93) 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31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052736"/>
            <a:ext cx="8210302" cy="58052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When organisms live in the same ecological communities, they interact constantly.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	Types of interactions: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Predation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Symbiosis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Mutualism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Commensalism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Parasitism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39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658</Words>
  <Application>Microsoft Office PowerPoint</Application>
  <PresentationFormat>Affichage à l'écran (4:3)</PresentationFormat>
  <Paragraphs>110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4-2 What shapes an ecosystem? Part 1 </vt:lpstr>
      <vt:lpstr>Ecology concepts  4.2 What shapes an Ecosystem? (p90-93) </vt:lpstr>
      <vt:lpstr>Biotic and Abiotic Factors  (p90) </vt:lpstr>
      <vt:lpstr>Biotic and Abiotic Factors </vt:lpstr>
      <vt:lpstr>Biotic and Abiotic Factors  of Sockeye Salmon  EXERCISE</vt:lpstr>
      <vt:lpstr>Biotic and Abiotic Factors  (p90) </vt:lpstr>
      <vt:lpstr>The Niche (p91) </vt:lpstr>
      <vt:lpstr>The Niche vs Habitat </vt:lpstr>
      <vt:lpstr>Community interactions (p92-93)  </vt:lpstr>
      <vt:lpstr>Community interactions (p92-93)  </vt:lpstr>
      <vt:lpstr>Community interactions (p92-93)  </vt:lpstr>
      <vt:lpstr>Community interactions (p92-93)  </vt:lpstr>
      <vt:lpstr>Community interactions (p92-93)  </vt:lpstr>
      <vt:lpstr>Community interactions (p92-93)  </vt:lpstr>
      <vt:lpstr>Community interactions (p92-93)  EXERCISE  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Sockeye Salmon of the Adams River, BC</dc:title>
  <dc:creator>Ari</dc:creator>
  <cp:lastModifiedBy>Ari</cp:lastModifiedBy>
  <cp:revision>132</cp:revision>
  <dcterms:created xsi:type="dcterms:W3CDTF">2014-12-18T16:53:35Z</dcterms:created>
  <dcterms:modified xsi:type="dcterms:W3CDTF">2015-01-27T21:40:08Z</dcterms:modified>
</cp:coreProperties>
</file>