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58" r:id="rId5"/>
    <p:sldId id="261" r:id="rId6"/>
    <p:sldId id="262" r:id="rId7"/>
    <p:sldId id="264" r:id="rId8"/>
    <p:sldId id="265" r:id="rId9"/>
    <p:sldId id="266" r:id="rId10"/>
    <p:sldId id="267" r:id="rId11"/>
    <p:sldId id="268" r:id="rId12"/>
    <p:sldId id="269" r:id="rId13"/>
    <p:sldId id="271" r:id="rId14"/>
    <p:sldId id="273" r:id="rId15"/>
    <p:sldId id="274" r:id="rId16"/>
    <p:sldId id="275" r:id="rId17"/>
    <p:sldId id="276" r:id="rId18"/>
    <p:sldId id="27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68" autoAdjust="0"/>
  </p:normalViewPr>
  <p:slideViewPr>
    <p:cSldViewPr>
      <p:cViewPr>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807C2-0EAC-4A12-8029-3C4340724EE7}" type="datetimeFigureOut">
              <a:rPr lang="en-CA" smtClean="0"/>
              <a:pPr/>
              <a:t>24/01/2015</a:t>
            </a:fld>
            <a:endParaRPr lang="en-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C239E-4FFB-461A-99CF-D02AAF3FB66D}" type="slidenum">
              <a:rPr lang="en-CA" smtClean="0"/>
              <a:pPr/>
              <a:t>‹N°›</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8" name="Espace réservé du pied de page 7"/>
          <p:cNvSpPr>
            <a:spLocks noGrp="1"/>
          </p:cNvSpPr>
          <p:nvPr>
            <p:ph type="ftr" sz="quarter" idx="11"/>
          </p:nvPr>
        </p:nvSpPr>
        <p:spPr/>
        <p:txBody>
          <a:bodyPr/>
          <a:lstStyle/>
          <a:p>
            <a:endParaRPr lang="en-CA"/>
          </a:p>
        </p:txBody>
      </p:sp>
      <p:sp>
        <p:nvSpPr>
          <p:cNvPr id="9" name="Espace réservé du numéro de diapositive 8"/>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4CF5F4-B019-45D9-BA9E-32D513F6EC32}" type="datetimeFigureOut">
              <a:rPr lang="en-CA" smtClean="0"/>
              <a:pPr/>
              <a:t>24/01/2015</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05553BF7-CBCD-443C-AD19-AF4D9A8F5472}" type="slidenum">
              <a:rPr lang="en-CA" smtClean="0"/>
              <a:pPr/>
              <a:t>‹N°›</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CF5F4-B019-45D9-BA9E-32D513F6EC32}" type="datetimeFigureOut">
              <a:rPr lang="en-CA" smtClean="0"/>
              <a:pPr/>
              <a:t>24/01/2015</a:t>
            </a:fld>
            <a:endParaRPr lang="en-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BF7-CBCD-443C-AD19-AF4D9A8F5472}" type="slidenum">
              <a:rPr lang="en-CA" smtClean="0"/>
              <a:pPr/>
              <a:t>‹N°›</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384"/>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re 1"/>
          <p:cNvSpPr>
            <a:spLocks noGrp="1"/>
          </p:cNvSpPr>
          <p:nvPr>
            <p:ph type="ctrTitle"/>
          </p:nvPr>
        </p:nvSpPr>
        <p:spPr>
          <a:xfrm>
            <a:off x="683568" y="260649"/>
            <a:ext cx="7772400" cy="2160240"/>
          </a:xfrm>
        </p:spPr>
        <p:txBody>
          <a:bodyPr>
            <a:noAutofit/>
          </a:bodyPr>
          <a:lstStyle/>
          <a:p>
            <a:r>
              <a:rPr lang="en-CA" sz="5400" b="1" dirty="0" smtClean="0">
                <a:solidFill>
                  <a:srgbClr val="C0504D"/>
                </a:solidFill>
              </a:rPr>
              <a:t>Sockeye Salmon of the Adams River, BC</a:t>
            </a:r>
            <a:endParaRPr lang="en-CA" sz="5400" b="1" dirty="0">
              <a:solidFill>
                <a:srgbClr val="C0504D"/>
              </a:solidFill>
            </a:endParaRPr>
          </a:p>
        </p:txBody>
      </p:sp>
      <p:sp>
        <p:nvSpPr>
          <p:cNvPr id="3" name="Sous-titre 2"/>
          <p:cNvSpPr>
            <a:spLocks noGrp="1"/>
          </p:cNvSpPr>
          <p:nvPr>
            <p:ph type="subTitle" idx="1"/>
          </p:nvPr>
        </p:nvSpPr>
        <p:spPr>
          <a:xfrm>
            <a:off x="467544" y="5085184"/>
            <a:ext cx="8676456" cy="1988840"/>
          </a:xfrm>
        </p:spPr>
        <p:txBody>
          <a:bodyPr>
            <a:normAutofit fontScale="77500" lnSpcReduction="20000"/>
          </a:bodyPr>
          <a:lstStyle/>
          <a:p>
            <a:endParaRPr lang="en-CA" dirty="0" smtClean="0"/>
          </a:p>
          <a:p>
            <a:endParaRPr lang="en-CA" dirty="0" smtClean="0"/>
          </a:p>
          <a:p>
            <a:pPr algn="r"/>
            <a:r>
              <a:rPr lang="en-CA" sz="2200" dirty="0" smtClean="0"/>
              <a:t>www.thinksalmon.com</a:t>
            </a:r>
          </a:p>
          <a:p>
            <a:pPr algn="r"/>
            <a:r>
              <a:rPr lang="en-CA" sz="2200" dirty="0" smtClean="0"/>
              <a:t>www.salmonsociety.com</a:t>
            </a:r>
          </a:p>
          <a:p>
            <a:pPr algn="r"/>
            <a:r>
              <a:rPr lang="en-CA" sz="2200" dirty="0" smtClean="0"/>
              <a:t>www.fish4thefuture.com</a:t>
            </a:r>
          </a:p>
          <a:p>
            <a:pPr algn="r"/>
            <a:r>
              <a:rPr lang="en-CA" sz="2200" dirty="0"/>
              <a:t>w</a:t>
            </a:r>
            <a:r>
              <a:rPr lang="en-CA" sz="2200" dirty="0" smtClean="0"/>
              <a:t>ww.tourismkamloops.com</a:t>
            </a:r>
          </a:p>
          <a:p>
            <a:pPr algn="r"/>
            <a:endParaRPr lang="en-CA" sz="2200" dirty="0"/>
          </a:p>
        </p:txBody>
      </p:sp>
      <p:pic>
        <p:nvPicPr>
          <p:cNvPr id="5" name="Picture 6"/>
          <p:cNvPicPr>
            <a:picLocks noChangeAspect="1" noChangeArrowheads="1"/>
          </p:cNvPicPr>
          <p:nvPr/>
        </p:nvPicPr>
        <p:blipFill>
          <a:blip r:embed="rId2" cstate="print"/>
          <a:srcRect/>
          <a:stretch>
            <a:fillRect/>
          </a:stretch>
        </p:blipFill>
        <p:spPr bwMode="auto">
          <a:xfrm>
            <a:off x="1835696" y="2276872"/>
            <a:ext cx="5256584" cy="3490514"/>
          </a:xfrm>
          <a:prstGeom prst="rect">
            <a:avLst/>
          </a:prstGeom>
          <a:noFill/>
          <a:ln w="5715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67544" y="1124744"/>
            <a:ext cx="5976664" cy="5001419"/>
          </a:xfrm>
        </p:spPr>
        <p:txBody>
          <a:bodyPr>
            <a:normAutofit fontScale="92500" lnSpcReduction="20000"/>
          </a:bodyPr>
          <a:lstStyle/>
          <a:p>
            <a:pPr>
              <a:spcAft>
                <a:spcPts val="600"/>
              </a:spcAft>
              <a:buNone/>
            </a:pPr>
            <a:r>
              <a:rPr lang="en-CA" sz="3000" b="1" dirty="0" smtClean="0"/>
              <a:t>Coming back home – From Pacific Ocean to Adams River</a:t>
            </a:r>
          </a:p>
          <a:p>
            <a:pPr>
              <a:spcAft>
                <a:spcPts val="600"/>
              </a:spcAft>
            </a:pPr>
            <a:r>
              <a:rPr lang="en-CA" sz="2600" dirty="0" smtClean="0"/>
              <a:t>3 years later (4 years after hatching), sockeye salmons reach maturity and a genetic signal from within tells them to begin the journey home.</a:t>
            </a:r>
          </a:p>
          <a:p>
            <a:pPr>
              <a:spcAft>
                <a:spcPts val="600"/>
              </a:spcAft>
            </a:pPr>
            <a:r>
              <a:rPr lang="en-CA" sz="2600" dirty="0" smtClean="0"/>
              <a:t>To find their way home:</a:t>
            </a:r>
          </a:p>
          <a:p>
            <a:pPr lvl="1">
              <a:spcAft>
                <a:spcPts val="600"/>
              </a:spcAft>
            </a:pPr>
            <a:r>
              <a:rPr lang="en-CA" sz="2200" dirty="0" smtClean="0"/>
              <a:t>They use both sun and earth’s magnetic field to navigate through the ocean.</a:t>
            </a:r>
          </a:p>
          <a:p>
            <a:pPr lvl="1">
              <a:spcAft>
                <a:spcPts val="600"/>
              </a:spcAft>
            </a:pPr>
            <a:r>
              <a:rPr lang="en-CA" sz="2200" dirty="0" smtClean="0"/>
              <a:t>Near freshwaters, they rely on both their amazing sense of smell and the map of scents memorized to navigate home (their smell also helps them finding mates, identify kin and predators)</a:t>
            </a:r>
          </a:p>
          <a:p>
            <a:pPr>
              <a:spcAft>
                <a:spcPts val="600"/>
              </a:spcAft>
            </a:pPr>
            <a:endParaRPr lang="en-CA" sz="2400" dirty="0" smtClean="0"/>
          </a:p>
          <a:p>
            <a:pPr>
              <a:spcAft>
                <a:spcPts val="600"/>
              </a:spcAft>
            </a:pPr>
            <a:endParaRPr lang="en-CA" sz="2400" dirty="0"/>
          </a:p>
        </p:txBody>
      </p:sp>
      <p:pic>
        <p:nvPicPr>
          <p:cNvPr id="29698" name="Picture 2"/>
          <p:cNvPicPr>
            <a:picLocks noChangeAspect="1" noChangeArrowheads="1"/>
          </p:cNvPicPr>
          <p:nvPr/>
        </p:nvPicPr>
        <p:blipFill>
          <a:blip r:embed="rId2" cstate="print"/>
          <a:srcRect l="33809" r="21111"/>
          <a:stretch>
            <a:fillRect/>
          </a:stretch>
        </p:blipFill>
        <p:spPr bwMode="auto">
          <a:xfrm>
            <a:off x="6444208" y="3212976"/>
            <a:ext cx="2376264" cy="2411174"/>
          </a:xfrm>
          <a:prstGeom prst="rect">
            <a:avLst/>
          </a:prstGeom>
          <a:noFill/>
          <a:ln w="9525">
            <a:noFill/>
            <a:miter lim="800000"/>
            <a:headEnd/>
            <a:tailEnd/>
          </a:ln>
        </p:spPr>
      </p:pic>
      <p:cxnSp>
        <p:nvCxnSpPr>
          <p:cNvPr id="13" name="Connecteur droit 12"/>
          <p:cNvCxnSpPr/>
          <p:nvPr/>
        </p:nvCxnSpPr>
        <p:spPr>
          <a:xfrm flipV="1">
            <a:off x="7596336" y="2708920"/>
            <a:ext cx="216024" cy="1368152"/>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596336" y="2420888"/>
            <a:ext cx="800219" cy="369332"/>
          </a:xfrm>
          <a:prstGeom prst="rect">
            <a:avLst/>
          </a:prstGeom>
          <a:noFill/>
        </p:spPr>
        <p:txBody>
          <a:bodyPr wrap="none" rtlCol="0">
            <a:spAutoFit/>
          </a:bodyPr>
          <a:lstStyle/>
          <a:p>
            <a:r>
              <a:rPr lang="en-CA" dirty="0" smtClean="0"/>
              <a:t>nostril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Challenging return – From Pacific Ocean to Adams River</a:t>
            </a:r>
          </a:p>
          <a:p>
            <a:pPr>
              <a:spcAft>
                <a:spcPts val="600"/>
              </a:spcAft>
            </a:pPr>
            <a:r>
              <a:rPr lang="en-CA" sz="2400" dirty="0" smtClean="0"/>
              <a:t>As the sockeye swim back toward their spawning grounds, they must dodge commercial, recreational and First Nation fisheries.</a:t>
            </a:r>
          </a:p>
          <a:p>
            <a:pPr>
              <a:spcAft>
                <a:spcPts val="600"/>
              </a:spcAft>
            </a:pPr>
            <a:r>
              <a:rPr lang="en-CA" sz="2400" dirty="0" smtClean="0"/>
              <a:t>But their biggest obstacles remain: in the Fraser River, returning salmons face a punishing upstream journey in the face of opposing currents and rapids.</a:t>
            </a:r>
          </a:p>
        </p:txBody>
      </p:sp>
      <p:pic>
        <p:nvPicPr>
          <p:cNvPr id="24578" name="Picture 2"/>
          <p:cNvPicPr>
            <a:picLocks noChangeAspect="1" noChangeArrowheads="1"/>
          </p:cNvPicPr>
          <p:nvPr/>
        </p:nvPicPr>
        <p:blipFill>
          <a:blip r:embed="rId2" cstate="print"/>
          <a:srcRect/>
          <a:stretch>
            <a:fillRect/>
          </a:stretch>
        </p:blipFill>
        <p:spPr bwMode="auto">
          <a:xfrm>
            <a:off x="323528" y="4664968"/>
            <a:ext cx="3024336" cy="2016224"/>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4716016" y="4595988"/>
            <a:ext cx="3985964" cy="2262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Challenging return – From Pacific Ocean to Adams River</a:t>
            </a:r>
          </a:p>
          <a:p>
            <a:pPr>
              <a:spcAft>
                <a:spcPts val="600"/>
              </a:spcAft>
            </a:pPr>
            <a:r>
              <a:rPr lang="en-CA" sz="2400" dirty="0" smtClean="0"/>
              <a:t>Swimming at an average of 29km per day, the fish take about 18 days to cover the distance from the mouth of the Fraser to their spawning grounds.</a:t>
            </a:r>
          </a:p>
          <a:p>
            <a:pPr>
              <a:spcAft>
                <a:spcPts val="600"/>
              </a:spcAft>
            </a:pPr>
            <a:r>
              <a:rPr lang="en-CA" sz="2400" dirty="0" smtClean="0"/>
              <a:t>They finally arrive battered and torn from their trek.</a:t>
            </a:r>
          </a:p>
          <a:p>
            <a:pPr>
              <a:spcAft>
                <a:spcPts val="600"/>
              </a:spcAft>
            </a:pPr>
            <a:r>
              <a:rPr lang="en-CA" sz="2400" dirty="0" smtClean="0"/>
              <a:t>Only 2 adult survivors for every 4000 eggs deposited 4 years ago survived and are ready to complete the cycle.</a:t>
            </a:r>
          </a:p>
        </p:txBody>
      </p:sp>
      <p:pic>
        <p:nvPicPr>
          <p:cNvPr id="10" name="Picture 2"/>
          <p:cNvPicPr>
            <a:picLocks noChangeAspect="1" noChangeArrowheads="1"/>
          </p:cNvPicPr>
          <p:nvPr/>
        </p:nvPicPr>
        <p:blipFill>
          <a:blip r:embed="rId2" cstate="print"/>
          <a:srcRect/>
          <a:stretch>
            <a:fillRect/>
          </a:stretch>
        </p:blipFill>
        <p:spPr bwMode="auto">
          <a:xfrm>
            <a:off x="2483768" y="4640921"/>
            <a:ext cx="3312368" cy="2217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4788024" y="3429000"/>
            <a:ext cx="4142234" cy="2835654"/>
          </a:xfrm>
          <a:prstGeom prst="rect">
            <a:avLst/>
          </a:prstGeom>
          <a:noFill/>
          <a:ln w="9525">
            <a:noFill/>
            <a:miter lim="800000"/>
            <a:headEnd/>
            <a:tailEnd/>
          </a:ln>
        </p:spPr>
      </p:pic>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Final physical changes – Back to Adams River</a:t>
            </a:r>
          </a:p>
          <a:p>
            <a:pPr>
              <a:spcAft>
                <a:spcPts val="600"/>
              </a:spcAft>
            </a:pPr>
            <a:r>
              <a:rPr lang="en-CA" sz="2400" dirty="0" smtClean="0"/>
              <a:t>Their skin as taken the deep red colour characteristic of spawning sockeye</a:t>
            </a:r>
          </a:p>
          <a:p>
            <a:pPr>
              <a:spcAft>
                <a:spcPts val="600"/>
              </a:spcAft>
            </a:pPr>
            <a:r>
              <a:rPr lang="en-CA" sz="2400" dirty="0" smtClean="0"/>
              <a:t>Their head then turns green</a:t>
            </a:r>
          </a:p>
          <a:p>
            <a:pPr>
              <a:spcAft>
                <a:spcPts val="600"/>
              </a:spcAft>
            </a:pPr>
            <a:r>
              <a:rPr lang="en-CA" sz="2400" dirty="0" smtClean="0"/>
              <a:t>The males develop humped backs and hooked snouts</a:t>
            </a:r>
          </a:p>
          <a:p>
            <a:pPr>
              <a:spcAft>
                <a:spcPts val="600"/>
              </a:spcAft>
            </a:pPr>
            <a:r>
              <a:rPr lang="en-CA" sz="2400" dirty="0" smtClean="0"/>
              <a:t>Female bellies swell with </a:t>
            </a:r>
            <a:br>
              <a:rPr lang="en-CA" sz="2400" dirty="0" smtClean="0"/>
            </a:br>
            <a:r>
              <a:rPr lang="en-CA" sz="2400" dirty="0" smtClean="0"/>
              <a:t>thousands of eggs</a:t>
            </a:r>
          </a:p>
          <a:p>
            <a:pPr>
              <a:spcAft>
                <a:spcPts val="600"/>
              </a:spcAft>
            </a:pPr>
            <a:endParaRPr lang="en-CA" sz="2400" dirty="0" smtClean="0"/>
          </a:p>
        </p:txBody>
      </p:sp>
      <p:pic>
        <p:nvPicPr>
          <p:cNvPr id="7" name="Picture 2"/>
          <p:cNvPicPr>
            <a:picLocks noChangeAspect="1" noChangeArrowheads="1"/>
          </p:cNvPicPr>
          <p:nvPr/>
        </p:nvPicPr>
        <p:blipFill>
          <a:blip r:embed="rId3" cstate="print"/>
          <a:srcRect/>
          <a:stretch>
            <a:fillRect/>
          </a:stretch>
        </p:blipFill>
        <p:spPr bwMode="auto">
          <a:xfrm>
            <a:off x="251520" y="5301208"/>
            <a:ext cx="3124058" cy="959703"/>
          </a:xfrm>
          <a:prstGeom prst="rect">
            <a:avLst/>
          </a:prstGeom>
          <a:noFill/>
          <a:ln w="9525">
            <a:noFill/>
            <a:miter lim="800000"/>
            <a:headEnd/>
            <a:tailEnd/>
          </a:ln>
        </p:spPr>
      </p:pic>
      <p:sp>
        <p:nvSpPr>
          <p:cNvPr id="8" name="ZoneTexte 7"/>
          <p:cNvSpPr txBox="1"/>
          <p:nvPr/>
        </p:nvSpPr>
        <p:spPr>
          <a:xfrm>
            <a:off x="971600" y="6309320"/>
            <a:ext cx="1620957" cy="369332"/>
          </a:xfrm>
          <a:prstGeom prst="rect">
            <a:avLst/>
          </a:prstGeom>
          <a:noFill/>
        </p:spPr>
        <p:txBody>
          <a:bodyPr wrap="none" rtlCol="0">
            <a:spAutoFit/>
          </a:bodyPr>
          <a:lstStyle/>
          <a:p>
            <a:r>
              <a:rPr lang="en-CA" dirty="0" smtClean="0"/>
              <a:t>ocean salmon</a:t>
            </a:r>
            <a:endParaRPr lang="en-CA" dirty="0"/>
          </a:p>
        </p:txBody>
      </p:sp>
      <p:sp>
        <p:nvSpPr>
          <p:cNvPr id="9" name="ZoneTexte 8"/>
          <p:cNvSpPr txBox="1"/>
          <p:nvPr/>
        </p:nvSpPr>
        <p:spPr>
          <a:xfrm>
            <a:off x="6156176" y="6309320"/>
            <a:ext cx="2082621" cy="369332"/>
          </a:xfrm>
          <a:prstGeom prst="rect">
            <a:avLst/>
          </a:prstGeom>
          <a:noFill/>
        </p:spPr>
        <p:txBody>
          <a:bodyPr wrap="none" rtlCol="0">
            <a:spAutoFit/>
          </a:bodyPr>
          <a:lstStyle/>
          <a:p>
            <a:r>
              <a:rPr lang="en-CA" dirty="0" smtClean="0"/>
              <a:t>spawning salmons</a:t>
            </a:r>
            <a:endParaRPr lang="en-CA" dirty="0"/>
          </a:p>
        </p:txBody>
      </p:sp>
      <p:sp>
        <p:nvSpPr>
          <p:cNvPr id="10" name="ZoneTexte 9"/>
          <p:cNvSpPr txBox="1"/>
          <p:nvPr/>
        </p:nvSpPr>
        <p:spPr>
          <a:xfrm>
            <a:off x="5076056" y="3861048"/>
            <a:ext cx="800219" cy="1323439"/>
          </a:xfrm>
          <a:prstGeom prst="rect">
            <a:avLst/>
          </a:prstGeom>
          <a:noFill/>
        </p:spPr>
        <p:txBody>
          <a:bodyPr wrap="none" rtlCol="0">
            <a:spAutoFit/>
          </a:bodyPr>
          <a:lstStyle/>
          <a:p>
            <a:r>
              <a:rPr lang="en-CA" sz="1600" dirty="0" smtClean="0"/>
              <a:t>male</a:t>
            </a:r>
          </a:p>
          <a:p>
            <a:endParaRPr lang="en-CA" sz="1600" dirty="0" smtClean="0"/>
          </a:p>
          <a:p>
            <a:endParaRPr lang="en-CA" sz="1600" dirty="0" smtClean="0"/>
          </a:p>
          <a:p>
            <a:endParaRPr lang="en-CA" sz="1600" dirty="0" smtClean="0"/>
          </a:p>
          <a:p>
            <a:r>
              <a:rPr lang="en-CA" sz="1600" dirty="0" smtClean="0"/>
              <a:t>female</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Reproduction – Back to Adams River, in October, 4 years later</a:t>
            </a:r>
          </a:p>
          <a:p>
            <a:pPr>
              <a:spcAft>
                <a:spcPts val="600"/>
              </a:spcAft>
            </a:pPr>
            <a:r>
              <a:rPr lang="en-CA" sz="2400" dirty="0" smtClean="0"/>
              <a:t>In shallow gravel beds, male and female fish pair and spawn along the length of the river.</a:t>
            </a:r>
          </a:p>
          <a:p>
            <a:pPr>
              <a:spcAft>
                <a:spcPts val="600"/>
              </a:spcAft>
            </a:pPr>
            <a:r>
              <a:rPr lang="en-CA" sz="2400" dirty="0" smtClean="0"/>
              <a:t>The males use their big teeth to fight off other contenders.</a:t>
            </a:r>
          </a:p>
          <a:p>
            <a:pPr>
              <a:spcAft>
                <a:spcPts val="600"/>
              </a:spcAft>
            </a:pPr>
            <a:r>
              <a:rPr lang="en-CA" sz="2400" dirty="0" smtClean="0"/>
              <a:t>The female digs a nest (called a </a:t>
            </a:r>
            <a:r>
              <a:rPr lang="en-CA" sz="2400" dirty="0" err="1" smtClean="0"/>
              <a:t>redd</a:t>
            </a:r>
            <a:r>
              <a:rPr lang="en-CA" sz="2400" dirty="0" smtClean="0"/>
              <a:t>) by flapping her tail and drops some of her eggs.</a:t>
            </a:r>
            <a:endParaRPr lang="en-CA" sz="2400" dirty="0"/>
          </a:p>
        </p:txBody>
      </p:sp>
      <p:pic>
        <p:nvPicPr>
          <p:cNvPr id="4098" name="Picture 2"/>
          <p:cNvPicPr>
            <a:picLocks noChangeAspect="1" noChangeArrowheads="1"/>
          </p:cNvPicPr>
          <p:nvPr/>
        </p:nvPicPr>
        <p:blipFill>
          <a:blip r:embed="rId2" cstate="print"/>
          <a:srcRect/>
          <a:stretch>
            <a:fillRect/>
          </a:stretch>
        </p:blipFill>
        <p:spPr bwMode="auto">
          <a:xfrm>
            <a:off x="5940152" y="4944844"/>
            <a:ext cx="2952328" cy="1913155"/>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3275856" y="4951462"/>
            <a:ext cx="2479746" cy="1906538"/>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251520" y="4946086"/>
            <a:ext cx="2843808" cy="19119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Reproduction – Back to Adams River, in October, 4 years later</a:t>
            </a:r>
          </a:p>
          <a:p>
            <a:pPr>
              <a:spcAft>
                <a:spcPts val="600"/>
              </a:spcAft>
            </a:pPr>
            <a:r>
              <a:rPr lang="en-CA" sz="2400" dirty="0" smtClean="0"/>
              <a:t>The male then fertilizes (externally) the eggs with a shower of milt and the female covers the eggs with gravels.</a:t>
            </a:r>
          </a:p>
          <a:p>
            <a:pPr>
              <a:spcAft>
                <a:spcPts val="600"/>
              </a:spcAft>
            </a:pPr>
            <a:r>
              <a:rPr lang="en-CA" sz="2400" dirty="0" smtClean="0"/>
              <a:t>Pairs of fish then swim upstream and repeat the process until they are exhausted and die. If the female dies first, the male pairs again.</a:t>
            </a:r>
            <a:endParaRPr lang="en-CA" sz="2400" dirty="0"/>
          </a:p>
        </p:txBody>
      </p:sp>
      <p:pic>
        <p:nvPicPr>
          <p:cNvPr id="27650" name="Picture 2"/>
          <p:cNvPicPr>
            <a:picLocks noChangeAspect="1" noChangeArrowheads="1"/>
          </p:cNvPicPr>
          <p:nvPr/>
        </p:nvPicPr>
        <p:blipFill>
          <a:blip r:embed="rId2" cstate="print"/>
          <a:srcRect/>
          <a:stretch>
            <a:fillRect/>
          </a:stretch>
        </p:blipFill>
        <p:spPr bwMode="auto">
          <a:xfrm>
            <a:off x="1043608" y="4819482"/>
            <a:ext cx="3610747" cy="203851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292080" y="4446182"/>
            <a:ext cx="3312368" cy="24118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Predators – Back to Adams River, in October, 4 years later</a:t>
            </a:r>
          </a:p>
          <a:p>
            <a:pPr>
              <a:spcAft>
                <a:spcPts val="600"/>
              </a:spcAft>
            </a:pPr>
            <a:r>
              <a:rPr lang="en-CA" sz="2400" dirty="0" smtClean="0"/>
              <a:t>Eagles, ospreys and other birds swoop down to pick up the dead fish that litter the shallows.</a:t>
            </a:r>
          </a:p>
          <a:p>
            <a:pPr>
              <a:spcAft>
                <a:spcPts val="600"/>
              </a:spcAft>
            </a:pPr>
            <a:r>
              <a:rPr lang="en-CA" sz="2400" dirty="0" smtClean="0"/>
              <a:t>Minks, coyotes and bears prowl the banks to get their share.</a:t>
            </a:r>
          </a:p>
          <a:p>
            <a:pPr>
              <a:spcAft>
                <a:spcPts val="600"/>
              </a:spcAft>
            </a:pPr>
            <a:r>
              <a:rPr lang="en-CA" sz="2400" dirty="0" smtClean="0"/>
              <a:t>By mid-November, the</a:t>
            </a:r>
            <a:br>
              <a:rPr lang="en-CA" sz="2400" dirty="0" smtClean="0"/>
            </a:br>
            <a:r>
              <a:rPr lang="en-CA" sz="2400" dirty="0" smtClean="0"/>
              <a:t> river returns to its</a:t>
            </a:r>
            <a:br>
              <a:rPr lang="en-CA" sz="2400" dirty="0" smtClean="0"/>
            </a:br>
            <a:r>
              <a:rPr lang="en-CA" sz="2400" dirty="0" smtClean="0"/>
              <a:t> former tranquility.</a:t>
            </a:r>
            <a:endParaRPr lang="en-CA" sz="2400" dirty="0"/>
          </a:p>
        </p:txBody>
      </p:sp>
      <p:pic>
        <p:nvPicPr>
          <p:cNvPr id="28675" name="Picture 3"/>
          <p:cNvPicPr>
            <a:picLocks noChangeAspect="1" noChangeArrowheads="1"/>
          </p:cNvPicPr>
          <p:nvPr/>
        </p:nvPicPr>
        <p:blipFill>
          <a:blip r:embed="rId2" cstate="print"/>
          <a:srcRect/>
          <a:stretch>
            <a:fillRect/>
          </a:stretch>
        </p:blipFill>
        <p:spPr bwMode="auto">
          <a:xfrm>
            <a:off x="4572000" y="3501008"/>
            <a:ext cx="3612157" cy="31655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5577336" y="4437113"/>
            <a:ext cx="3566666" cy="2420888"/>
          </a:xfrm>
          <a:prstGeom prst="rect">
            <a:avLst/>
          </a:prstGeom>
          <a:noFill/>
          <a:ln w="9525">
            <a:noFill/>
            <a:miter lim="800000"/>
            <a:headEnd/>
            <a:tailEnd/>
          </a:ln>
        </p:spPr>
      </p:pic>
      <p:sp>
        <p:nvSpPr>
          <p:cNvPr id="2" name="Titre 1"/>
          <p:cNvSpPr>
            <a:spLocks noGrp="1"/>
          </p:cNvSpPr>
          <p:nvPr>
            <p:ph type="title"/>
          </p:nvPr>
        </p:nvSpPr>
        <p:spPr>
          <a:xfrm>
            <a:off x="457200" y="188640"/>
            <a:ext cx="8229600" cy="868958"/>
          </a:xfrm>
        </p:spPr>
        <p:txBody>
          <a:bodyPr>
            <a:normAutofit fontScale="90000"/>
          </a:bodyPr>
          <a:lstStyle/>
          <a:p>
            <a:pPr>
              <a:spcAft>
                <a:spcPts val="600"/>
              </a:spcAft>
            </a:pPr>
            <a:r>
              <a:rPr lang="en-CA" sz="3600" b="1" dirty="0" smtClean="0">
                <a:solidFill>
                  <a:schemeClr val="accent2"/>
                </a:solidFill>
              </a:rPr>
              <a:t>Sockeye salmon is a “keystone” species</a:t>
            </a:r>
          </a:p>
        </p:txBody>
      </p:sp>
      <p:sp>
        <p:nvSpPr>
          <p:cNvPr id="3" name="Espace réservé du contenu 2"/>
          <p:cNvSpPr>
            <a:spLocks noGrp="1"/>
          </p:cNvSpPr>
          <p:nvPr>
            <p:ph idx="1"/>
          </p:nvPr>
        </p:nvSpPr>
        <p:spPr>
          <a:xfrm>
            <a:off x="457200" y="1124744"/>
            <a:ext cx="8291264" cy="5733256"/>
          </a:xfrm>
        </p:spPr>
        <p:txBody>
          <a:bodyPr>
            <a:normAutofit/>
          </a:bodyPr>
          <a:lstStyle/>
          <a:p>
            <a:pPr>
              <a:spcAft>
                <a:spcPts val="600"/>
              </a:spcAft>
            </a:pPr>
            <a:r>
              <a:rPr lang="en-CA" sz="2400" b="1" dirty="0" smtClean="0"/>
              <a:t>Keystone species</a:t>
            </a:r>
            <a:r>
              <a:rPr lang="en-CA" sz="2400" dirty="0" smtClean="0"/>
              <a:t>: Species that have a large impact on its environment</a:t>
            </a:r>
          </a:p>
          <a:p>
            <a:pPr>
              <a:spcAft>
                <a:spcPts val="600"/>
              </a:spcAft>
            </a:pPr>
            <a:r>
              <a:rPr lang="en-CA" sz="2400" b="1" dirty="0" err="1" smtClean="0"/>
              <a:t>Anadromous</a:t>
            </a:r>
            <a:r>
              <a:rPr lang="en-CA" sz="2400" b="1" dirty="0" smtClean="0"/>
              <a:t> salmons are a keystone species in both aquatic and terrestrial environments. </a:t>
            </a:r>
            <a:r>
              <a:rPr lang="en-CA" sz="2400" dirty="0" smtClean="0"/>
              <a:t>This means that they influence survival or reproduction of other species.</a:t>
            </a:r>
          </a:p>
          <a:p>
            <a:pPr>
              <a:spcAft>
                <a:spcPts val="600"/>
              </a:spcAft>
            </a:pPr>
            <a:r>
              <a:rPr lang="en-CA" sz="2400" dirty="0" smtClean="0"/>
              <a:t>Returning salmons transport millions of tons of nutrients </a:t>
            </a:r>
            <a:r>
              <a:rPr lang="en-CA" sz="2400" b="1" dirty="0" smtClean="0"/>
              <a:t>from the nutrient rich marine environment to the nutrient poor ecosystems </a:t>
            </a:r>
            <a:r>
              <a:rPr lang="en-CA" sz="2400" dirty="0" smtClean="0"/>
              <a:t>of the Adams River.</a:t>
            </a:r>
          </a:p>
          <a:p>
            <a:pPr>
              <a:spcAft>
                <a:spcPts val="600"/>
              </a:spcAft>
            </a:pPr>
            <a:r>
              <a:rPr lang="en-CA" sz="2400" dirty="0" smtClean="0"/>
              <a:t>This </a:t>
            </a:r>
            <a:r>
              <a:rPr lang="en-CA" sz="2400" b="1" dirty="0" smtClean="0"/>
              <a:t>increases production at all </a:t>
            </a:r>
            <a:br>
              <a:rPr lang="en-CA" sz="2400" b="1" dirty="0" smtClean="0"/>
            </a:br>
            <a:r>
              <a:rPr lang="en-CA" sz="2400" b="1" dirty="0" smtClean="0"/>
              <a:t>levels of the food chain</a:t>
            </a:r>
            <a:r>
              <a:rPr lang="en-CA" sz="2400" dirty="0" smtClean="0"/>
              <a:t>, from </a:t>
            </a:r>
            <a:br>
              <a:rPr lang="en-CA" sz="2400" dirty="0" smtClean="0"/>
            </a:br>
            <a:r>
              <a:rPr lang="en-CA" sz="2400" dirty="0" smtClean="0"/>
              <a:t>bacteria and algae communities </a:t>
            </a:r>
            <a:br>
              <a:rPr lang="en-CA" sz="2400" dirty="0" smtClean="0"/>
            </a:br>
            <a:r>
              <a:rPr lang="en-CA" sz="2400" dirty="0" smtClean="0"/>
              <a:t>to top predators, such as bears.</a:t>
            </a:r>
          </a:p>
          <a:p>
            <a:pPr>
              <a:spcAft>
                <a:spcPts val="600"/>
              </a:spcAft>
            </a:pPr>
            <a:endParaRPr lang="en-CA" sz="2400" dirty="0" smtClean="0"/>
          </a:p>
          <a:p>
            <a:pPr lvl="1">
              <a:spcAft>
                <a:spcPts val="600"/>
              </a:spcAft>
              <a:buNone/>
            </a:pPr>
            <a:endParaRPr lang="en-CA"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fontScale="90000"/>
          </a:bodyPr>
          <a:lstStyle/>
          <a:p>
            <a:pPr>
              <a:spcAft>
                <a:spcPts val="600"/>
              </a:spcAft>
            </a:pPr>
            <a:r>
              <a:rPr lang="en-CA" sz="3600" b="1" dirty="0" smtClean="0">
                <a:solidFill>
                  <a:schemeClr val="accent2"/>
                </a:solidFill>
              </a:rPr>
              <a:t>Sockeye salmon is a “keystone” species</a:t>
            </a:r>
          </a:p>
        </p:txBody>
      </p:sp>
      <p:sp>
        <p:nvSpPr>
          <p:cNvPr id="3" name="Espace réservé du contenu 2"/>
          <p:cNvSpPr>
            <a:spLocks noGrp="1"/>
          </p:cNvSpPr>
          <p:nvPr>
            <p:ph idx="1"/>
          </p:nvPr>
        </p:nvSpPr>
        <p:spPr>
          <a:xfrm>
            <a:off x="457200" y="1124744"/>
            <a:ext cx="8291264" cy="4392488"/>
          </a:xfrm>
        </p:spPr>
        <p:txBody>
          <a:bodyPr>
            <a:normAutofit/>
          </a:bodyPr>
          <a:lstStyle/>
          <a:p>
            <a:pPr>
              <a:spcAft>
                <a:spcPts val="600"/>
              </a:spcAft>
            </a:pPr>
            <a:r>
              <a:rPr lang="en-CA" sz="2400" dirty="0" smtClean="0"/>
              <a:t>More than 40 species of vertebrates directly benefit from annual salmon runs by:</a:t>
            </a:r>
          </a:p>
          <a:p>
            <a:pPr lvl="1">
              <a:spcAft>
                <a:spcPts val="600"/>
              </a:spcAft>
            </a:pPr>
            <a:r>
              <a:rPr lang="en-CA" sz="2400" dirty="0" smtClean="0"/>
              <a:t>feasting on salmons, eggs, </a:t>
            </a:r>
            <a:r>
              <a:rPr lang="en-CA" sz="2400" dirty="0" err="1" smtClean="0"/>
              <a:t>youngs</a:t>
            </a:r>
            <a:r>
              <a:rPr lang="en-CA" sz="2400" dirty="0" smtClean="0"/>
              <a:t>, carcasses</a:t>
            </a:r>
          </a:p>
          <a:p>
            <a:pPr lvl="1">
              <a:spcAft>
                <a:spcPts val="600"/>
              </a:spcAft>
            </a:pPr>
            <a:r>
              <a:rPr lang="en-US" sz="2400" dirty="0" smtClean="0"/>
              <a:t>Salmons are so important for coastal brown bears that greater salmon consumption is associated with larger bear size and more offspring.</a:t>
            </a:r>
            <a:endParaRPr lang="en-CA" sz="2400" dirty="0" smtClean="0"/>
          </a:p>
          <a:p>
            <a:pPr>
              <a:spcAft>
                <a:spcPts val="600"/>
              </a:spcAft>
            </a:pPr>
            <a:r>
              <a:rPr lang="en-CA" sz="2400" dirty="0" smtClean="0"/>
              <a:t>Predators and scavengers also </a:t>
            </a:r>
            <a:r>
              <a:rPr lang="en-CA" sz="2400" b="1" dirty="0" smtClean="0"/>
              <a:t>transport salmon nutrients into forests</a:t>
            </a:r>
          </a:p>
          <a:p>
            <a:pPr lvl="1">
              <a:spcAft>
                <a:spcPts val="600"/>
              </a:spcAft>
            </a:pPr>
            <a:r>
              <a:rPr lang="en-CA" sz="2400" dirty="0" smtClean="0"/>
              <a:t>it gives nutrients to plants, fungi, bacteria</a:t>
            </a:r>
          </a:p>
          <a:p>
            <a:pPr>
              <a:spcAft>
                <a:spcPts val="600"/>
              </a:spcAft>
            </a:pPr>
            <a:endParaRPr lang="en-CA" sz="2400" dirty="0" smtClean="0"/>
          </a:p>
          <a:p>
            <a:pPr>
              <a:spcAft>
                <a:spcPts val="600"/>
              </a:spcAft>
            </a:pPr>
            <a:endParaRPr lang="en-CA" sz="2400" dirty="0" smtClean="0"/>
          </a:p>
          <a:p>
            <a:pPr lvl="1">
              <a:spcAft>
                <a:spcPts val="600"/>
              </a:spcAft>
              <a:buNone/>
            </a:pPr>
            <a:endParaRPr lang="en-CA" sz="2400" dirty="0" smtClean="0"/>
          </a:p>
        </p:txBody>
      </p:sp>
      <p:pic>
        <p:nvPicPr>
          <p:cNvPr id="28674" name="Picture 2"/>
          <p:cNvPicPr>
            <a:picLocks noChangeAspect="1" noChangeArrowheads="1"/>
          </p:cNvPicPr>
          <p:nvPr/>
        </p:nvPicPr>
        <p:blipFill>
          <a:blip r:embed="rId2" cstate="print"/>
          <a:srcRect/>
          <a:stretch>
            <a:fillRect/>
          </a:stretch>
        </p:blipFill>
        <p:spPr bwMode="auto">
          <a:xfrm>
            <a:off x="2843808" y="5172133"/>
            <a:ext cx="2483768" cy="16858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pPr>
            <a:r>
              <a:rPr lang="en-CA" sz="2400" dirty="0" smtClean="0"/>
              <a:t>Sockeye salmons are </a:t>
            </a:r>
            <a:r>
              <a:rPr lang="en-CA" sz="2400" dirty="0" err="1" smtClean="0"/>
              <a:t>anadromous</a:t>
            </a:r>
            <a:r>
              <a:rPr lang="en-CA" sz="2400" dirty="0" smtClean="0"/>
              <a:t>: Fish that migrate from salt water to freshwater to spawn</a:t>
            </a:r>
          </a:p>
          <a:p>
            <a:pPr>
              <a:spcAft>
                <a:spcPts val="600"/>
              </a:spcAft>
            </a:pPr>
            <a:r>
              <a:rPr lang="en-CA" sz="2400" dirty="0" smtClean="0"/>
              <a:t>Each summer, millions of Pacific salmons make incredible migrations between North Pacific and </a:t>
            </a:r>
            <a:r>
              <a:rPr lang="en-CA" sz="2400" dirty="0" err="1" smtClean="0"/>
              <a:t>freswaters</a:t>
            </a:r>
            <a:r>
              <a:rPr lang="en-CA" sz="2400" dirty="0" smtClean="0"/>
              <a:t> of their birth of spawn.</a:t>
            </a:r>
          </a:p>
          <a:p>
            <a:r>
              <a:rPr lang="en-CA" sz="2400" b="1" dirty="0" smtClean="0"/>
              <a:t>Adams River, BC</a:t>
            </a:r>
            <a:r>
              <a:rPr lang="en-CA" sz="2400" dirty="0" smtClean="0"/>
              <a:t>: One of the most important sockeye salmon </a:t>
            </a:r>
            <a:r>
              <a:rPr lang="en-CA" sz="2400" b="1" dirty="0" smtClean="0"/>
              <a:t>breeding areas </a:t>
            </a:r>
            <a:r>
              <a:rPr lang="en-CA" sz="2400" dirty="0" smtClean="0"/>
              <a:t>in North America</a:t>
            </a:r>
          </a:p>
          <a:p>
            <a:pPr>
              <a:buNone/>
            </a:pPr>
            <a:endParaRPr lang="en-CA" sz="2400" dirty="0"/>
          </a:p>
        </p:txBody>
      </p:sp>
      <p:pic>
        <p:nvPicPr>
          <p:cNvPr id="1026" name="Picture 2"/>
          <p:cNvPicPr>
            <a:picLocks noChangeAspect="1" noChangeArrowheads="1"/>
          </p:cNvPicPr>
          <p:nvPr/>
        </p:nvPicPr>
        <p:blipFill>
          <a:blip r:embed="rId2" cstate="print"/>
          <a:srcRect/>
          <a:stretch>
            <a:fillRect/>
          </a:stretch>
        </p:blipFill>
        <p:spPr bwMode="auto">
          <a:xfrm>
            <a:off x="2555776" y="4278001"/>
            <a:ext cx="3854580" cy="2579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7931224" cy="5001419"/>
          </a:xfrm>
        </p:spPr>
        <p:txBody>
          <a:bodyPr>
            <a:normAutofit/>
          </a:bodyPr>
          <a:lstStyle/>
          <a:p>
            <a:pPr>
              <a:spcAft>
                <a:spcPts val="600"/>
              </a:spcAft>
              <a:buNone/>
            </a:pPr>
            <a:r>
              <a:rPr lang="en-CA" sz="2400" dirty="0" smtClean="0"/>
              <a:t>Salmon ecology is so important that it will to teach us about different concepts of Ecology</a:t>
            </a:r>
          </a:p>
          <a:p>
            <a:pPr lvl="1">
              <a:spcAft>
                <a:spcPts val="600"/>
              </a:spcAft>
            </a:pPr>
            <a:r>
              <a:rPr lang="en-CA" sz="2000" dirty="0" smtClean="0"/>
              <a:t>3.1 What is Ecology? (p63-64)</a:t>
            </a:r>
          </a:p>
          <a:p>
            <a:pPr lvl="2">
              <a:spcAft>
                <a:spcPts val="600"/>
              </a:spcAft>
            </a:pPr>
            <a:r>
              <a:rPr lang="en-CA" sz="1600" dirty="0" smtClean="0"/>
              <a:t>Interactions and interdependence</a:t>
            </a:r>
          </a:p>
          <a:p>
            <a:pPr lvl="2">
              <a:spcAft>
                <a:spcPts val="600"/>
              </a:spcAft>
            </a:pPr>
            <a:r>
              <a:rPr lang="en-CA" sz="1600" dirty="0" smtClean="0"/>
              <a:t>Levels of organization</a:t>
            </a:r>
            <a:endParaRPr lang="en-CA" sz="2000" dirty="0" smtClean="0"/>
          </a:p>
          <a:p>
            <a:pPr lvl="1">
              <a:spcAft>
                <a:spcPts val="600"/>
              </a:spcAft>
            </a:pPr>
            <a:r>
              <a:rPr lang="en-CA" sz="2000" dirty="0" smtClean="0"/>
              <a:t>3.2 Energy flow (p67-73)</a:t>
            </a:r>
          </a:p>
          <a:p>
            <a:pPr lvl="2">
              <a:spcAft>
                <a:spcPts val="600"/>
              </a:spcAft>
            </a:pPr>
            <a:r>
              <a:rPr lang="en-CA" sz="1600" dirty="0" smtClean="0"/>
              <a:t>Producers, Consumers</a:t>
            </a:r>
          </a:p>
          <a:p>
            <a:pPr lvl="2">
              <a:spcAft>
                <a:spcPts val="600"/>
              </a:spcAft>
            </a:pPr>
            <a:r>
              <a:rPr lang="en-CA" sz="1600" dirty="0" smtClean="0"/>
              <a:t>Food chains, Food webs</a:t>
            </a:r>
          </a:p>
          <a:p>
            <a:pPr lvl="2">
              <a:spcAft>
                <a:spcPts val="600"/>
              </a:spcAft>
            </a:pPr>
            <a:r>
              <a:rPr lang="en-CA" sz="1600" dirty="0" smtClean="0"/>
              <a:t>Ecological pyramids</a:t>
            </a:r>
          </a:p>
          <a:p>
            <a:pPr lvl="1">
              <a:spcAft>
                <a:spcPts val="600"/>
              </a:spcAft>
            </a:pPr>
            <a:r>
              <a:rPr lang="en-CA" sz="2000" dirty="0" smtClean="0"/>
              <a:t>4.2 What shapes an Ecosystem? (p90-93)</a:t>
            </a:r>
          </a:p>
          <a:p>
            <a:pPr lvl="2">
              <a:spcAft>
                <a:spcPts val="600"/>
              </a:spcAft>
            </a:pPr>
            <a:r>
              <a:rPr lang="en-CA" sz="1600" dirty="0" smtClean="0"/>
              <a:t>Biotic and Abiotic factors, the niche</a:t>
            </a:r>
          </a:p>
          <a:p>
            <a:pPr lvl="2">
              <a:spcAft>
                <a:spcPts val="600"/>
              </a:spcAft>
            </a:pPr>
            <a:r>
              <a:rPr lang="en-CA" sz="1600" dirty="0" smtClean="0"/>
              <a:t>Community Interactions</a:t>
            </a:r>
          </a:p>
          <a:p>
            <a:pPr lvl="1">
              <a:spcAft>
                <a:spcPts val="600"/>
              </a:spcAft>
            </a:pPr>
            <a:endParaRPr lang="en-CA" sz="2000" dirty="0" smtClean="0"/>
          </a:p>
          <a:p>
            <a:pPr lvl="1">
              <a:spcAft>
                <a:spcPts val="600"/>
              </a:spcAft>
            </a:pPr>
            <a:endParaRPr lang="en-CA" sz="2000" dirty="0" smtClean="0"/>
          </a:p>
          <a:p>
            <a:pPr>
              <a:spcAft>
                <a:spcPts val="600"/>
              </a:spcAft>
            </a:pPr>
            <a:endParaRPr lang="en-CA" sz="2400" dirty="0" smtClean="0"/>
          </a:p>
          <a:p>
            <a:pPr>
              <a:spcAft>
                <a:spcPts val="600"/>
              </a:spcAft>
            </a:pPr>
            <a:endParaRPr lang="en-CA" sz="2400" dirty="0" smtClean="0"/>
          </a:p>
        </p:txBody>
      </p:sp>
      <p:pic>
        <p:nvPicPr>
          <p:cNvPr id="7" name="Picture 6"/>
          <p:cNvPicPr>
            <a:picLocks noChangeAspect="1" noChangeArrowheads="1"/>
          </p:cNvPicPr>
          <p:nvPr/>
        </p:nvPicPr>
        <p:blipFill>
          <a:blip r:embed="rId2" cstate="print"/>
          <a:srcRect/>
          <a:stretch>
            <a:fillRect/>
          </a:stretch>
        </p:blipFill>
        <p:spPr bwMode="auto">
          <a:xfrm>
            <a:off x="5796136" y="2204864"/>
            <a:ext cx="2915816" cy="1936181"/>
          </a:xfrm>
          <a:prstGeom prst="rect">
            <a:avLst/>
          </a:prstGeom>
          <a:noFill/>
          <a:ln w="5715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0" y="836712"/>
            <a:ext cx="4139952" cy="5760640"/>
          </a:xfrm>
        </p:spPr>
        <p:txBody>
          <a:bodyPr>
            <a:normAutofit/>
          </a:bodyPr>
          <a:lstStyle/>
          <a:p>
            <a:pPr>
              <a:spcAft>
                <a:spcPts val="600"/>
              </a:spcAft>
            </a:pPr>
            <a:r>
              <a:rPr lang="en-CA" sz="2400" dirty="0" smtClean="0"/>
              <a:t>Sockeye salmons are born in the </a:t>
            </a:r>
            <a:r>
              <a:rPr lang="en-CA" sz="2400" b="1" dirty="0" smtClean="0"/>
              <a:t>Adam Rivers. </a:t>
            </a:r>
          </a:p>
          <a:p>
            <a:pPr>
              <a:spcAft>
                <a:spcPts val="600"/>
              </a:spcAft>
            </a:pPr>
            <a:r>
              <a:rPr lang="en-CA" sz="2400" dirty="0" smtClean="0"/>
              <a:t>They travel</a:t>
            </a:r>
            <a:r>
              <a:rPr lang="en-CA" sz="2400" b="1" dirty="0" smtClean="0"/>
              <a:t> </a:t>
            </a:r>
            <a:r>
              <a:rPr lang="en-CA" sz="2400" dirty="0" smtClean="0"/>
              <a:t>to Strait of Georgia to </a:t>
            </a:r>
            <a:r>
              <a:rPr lang="en-CA" sz="2400" b="1" dirty="0" smtClean="0"/>
              <a:t>reach the Pacific Ocean</a:t>
            </a:r>
          </a:p>
          <a:p>
            <a:pPr>
              <a:spcAft>
                <a:spcPts val="600"/>
              </a:spcAft>
            </a:pPr>
            <a:r>
              <a:rPr lang="en-CA" sz="2400" dirty="0" smtClean="0"/>
              <a:t>They </a:t>
            </a:r>
            <a:r>
              <a:rPr lang="en-CA" sz="2400" b="1" dirty="0" smtClean="0"/>
              <a:t>spend 3 years in the open ocean </a:t>
            </a:r>
            <a:r>
              <a:rPr lang="en-CA" sz="2400" dirty="0" smtClean="0"/>
              <a:t>following Arctic currents to Alaska</a:t>
            </a:r>
          </a:p>
          <a:p>
            <a:pPr>
              <a:spcAft>
                <a:spcPts val="600"/>
              </a:spcAft>
            </a:pPr>
            <a:r>
              <a:rPr lang="en-CA" sz="2400" dirty="0" smtClean="0"/>
              <a:t>They then</a:t>
            </a:r>
            <a:br>
              <a:rPr lang="en-CA" sz="2400" dirty="0" smtClean="0"/>
            </a:br>
            <a:r>
              <a:rPr lang="en-CA" sz="2400" b="1" dirty="0" smtClean="0"/>
              <a:t>retrace their</a:t>
            </a:r>
            <a:br>
              <a:rPr lang="en-CA" sz="2400" b="1" dirty="0" smtClean="0"/>
            </a:br>
            <a:r>
              <a:rPr lang="en-CA" sz="2400" b="1" dirty="0" smtClean="0"/>
              <a:t>way </a:t>
            </a:r>
            <a:r>
              <a:rPr lang="en-CA" sz="2400" dirty="0" smtClean="0"/>
              <a:t>to</a:t>
            </a:r>
            <a:br>
              <a:rPr lang="en-CA" sz="2400" dirty="0" smtClean="0"/>
            </a:br>
            <a:r>
              <a:rPr lang="en-CA" sz="2400" dirty="0" smtClean="0"/>
              <a:t>Adams River</a:t>
            </a:r>
            <a:br>
              <a:rPr lang="en-CA" sz="2400" dirty="0" smtClean="0"/>
            </a:br>
            <a:r>
              <a:rPr lang="en-CA" sz="2400" dirty="0" smtClean="0"/>
              <a:t>to breed </a:t>
            </a:r>
            <a:endParaRPr lang="en-CA" sz="2400" dirty="0"/>
          </a:p>
        </p:txBody>
      </p:sp>
      <p:pic>
        <p:nvPicPr>
          <p:cNvPr id="2050" name="Picture 2"/>
          <p:cNvPicPr>
            <a:picLocks noChangeAspect="1" noChangeArrowheads="1"/>
          </p:cNvPicPr>
          <p:nvPr/>
        </p:nvPicPr>
        <p:blipFill>
          <a:blip r:embed="rId2" cstate="print"/>
          <a:srcRect r="3736"/>
          <a:stretch>
            <a:fillRect/>
          </a:stretch>
        </p:blipFill>
        <p:spPr bwMode="auto">
          <a:xfrm>
            <a:off x="2663280" y="4113733"/>
            <a:ext cx="6480720" cy="2744267"/>
          </a:xfrm>
          <a:prstGeom prst="rect">
            <a:avLst/>
          </a:prstGeom>
          <a:noFill/>
          <a:ln w="9525">
            <a:noFill/>
            <a:miter lim="800000"/>
            <a:headEnd/>
            <a:tailEnd/>
          </a:ln>
        </p:spPr>
      </p:pic>
      <p:sp>
        <p:nvSpPr>
          <p:cNvPr id="6" name="ZoneTexte 5"/>
          <p:cNvSpPr txBox="1"/>
          <p:nvPr/>
        </p:nvSpPr>
        <p:spPr>
          <a:xfrm>
            <a:off x="3923928" y="6237312"/>
            <a:ext cx="2544286" cy="369332"/>
          </a:xfrm>
          <a:prstGeom prst="rect">
            <a:avLst/>
          </a:prstGeom>
          <a:noFill/>
        </p:spPr>
        <p:txBody>
          <a:bodyPr wrap="none" rtlCol="0">
            <a:spAutoFit/>
          </a:bodyPr>
          <a:lstStyle/>
          <a:p>
            <a:r>
              <a:rPr lang="en-CA" b="1" dirty="0" smtClean="0"/>
              <a:t>round trip of 4000km!</a:t>
            </a:r>
            <a:endParaRPr lang="en-CA" b="1" dirty="0"/>
          </a:p>
        </p:txBody>
      </p:sp>
      <p:pic>
        <p:nvPicPr>
          <p:cNvPr id="2051" name="Picture 3"/>
          <p:cNvPicPr>
            <a:picLocks noChangeAspect="1" noChangeArrowheads="1"/>
          </p:cNvPicPr>
          <p:nvPr/>
        </p:nvPicPr>
        <p:blipFill>
          <a:blip r:embed="rId3" cstate="print"/>
          <a:srcRect l="23770" t="14390"/>
          <a:stretch>
            <a:fillRect/>
          </a:stretch>
        </p:blipFill>
        <p:spPr bwMode="auto">
          <a:xfrm>
            <a:off x="4180781" y="1844824"/>
            <a:ext cx="4963219" cy="2998719"/>
          </a:xfrm>
          <a:prstGeom prst="rect">
            <a:avLst/>
          </a:prstGeom>
          <a:noFill/>
          <a:ln w="9525">
            <a:solidFill>
              <a:schemeClr val="tx2"/>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148064" y="908720"/>
            <a:ext cx="1315616" cy="885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Spawning – at Adams River, in October</a:t>
            </a:r>
          </a:p>
          <a:p>
            <a:pPr>
              <a:spcAft>
                <a:spcPts val="600"/>
              </a:spcAft>
            </a:pPr>
            <a:r>
              <a:rPr lang="en-CA" sz="2400" dirty="0" smtClean="0"/>
              <a:t>Male and female fish pair and spawn along the length of the river.</a:t>
            </a:r>
          </a:p>
          <a:p>
            <a:pPr>
              <a:spcAft>
                <a:spcPts val="600"/>
              </a:spcAft>
            </a:pPr>
            <a:r>
              <a:rPr lang="en-CA" sz="2400" dirty="0" smtClean="0"/>
              <a:t>Females lay about 4000 eggs.</a:t>
            </a:r>
          </a:p>
          <a:p>
            <a:pPr>
              <a:spcAft>
                <a:spcPts val="600"/>
              </a:spcAft>
            </a:pPr>
            <a:r>
              <a:rPr lang="en-CA" sz="2400" dirty="0" smtClean="0"/>
              <a:t>After spawning, the salmons die.</a:t>
            </a:r>
          </a:p>
          <a:p>
            <a:pPr>
              <a:spcAft>
                <a:spcPts val="600"/>
              </a:spcAft>
            </a:pPr>
            <a:r>
              <a:rPr lang="en-CA" sz="2400" dirty="0" smtClean="0"/>
              <a:t>Some eggs are fertilized, some eggs are eaten by rainbow trout and other predators.</a:t>
            </a:r>
          </a:p>
          <a:p>
            <a:pPr>
              <a:buNone/>
            </a:pPr>
            <a:endParaRPr lang="en-CA" sz="2400" dirty="0"/>
          </a:p>
        </p:txBody>
      </p:sp>
      <p:pic>
        <p:nvPicPr>
          <p:cNvPr id="4098" name="Picture 2"/>
          <p:cNvPicPr>
            <a:picLocks noChangeAspect="1" noChangeArrowheads="1"/>
          </p:cNvPicPr>
          <p:nvPr/>
        </p:nvPicPr>
        <p:blipFill>
          <a:blip r:embed="rId2" cstate="print"/>
          <a:srcRect/>
          <a:stretch>
            <a:fillRect/>
          </a:stretch>
        </p:blipFill>
        <p:spPr bwMode="auto">
          <a:xfrm>
            <a:off x="4572000" y="4431560"/>
            <a:ext cx="3744416" cy="242644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3568" y="4446183"/>
            <a:ext cx="3312368" cy="24118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Egg life – at Adams River, during winter</a:t>
            </a:r>
          </a:p>
          <a:p>
            <a:pPr>
              <a:spcAft>
                <a:spcPts val="600"/>
              </a:spcAft>
            </a:pPr>
            <a:r>
              <a:rPr lang="en-CA" sz="2400" dirty="0" smtClean="0"/>
              <a:t>Fertilized eggs spend the winter on the river bed, sheltered from predators and frost by a thin layer of gravel.</a:t>
            </a:r>
          </a:p>
          <a:p>
            <a:pPr>
              <a:spcAft>
                <a:spcPts val="600"/>
              </a:spcAft>
            </a:pPr>
            <a:r>
              <a:rPr lang="en-CA" sz="2400" dirty="0" smtClean="0"/>
              <a:t>They gain in size and nourished by their yolk sacs.</a:t>
            </a:r>
          </a:p>
          <a:p>
            <a:pPr>
              <a:spcAft>
                <a:spcPts val="600"/>
              </a:spcAft>
            </a:pPr>
            <a:endParaRPr lang="en-CA" sz="2400" dirty="0"/>
          </a:p>
        </p:txBody>
      </p:sp>
      <p:pic>
        <p:nvPicPr>
          <p:cNvPr id="3076" name="Picture 4" descr="http://www.tourismkamloops.com/files/400x280SalmonEggs.jpg"/>
          <p:cNvPicPr>
            <a:picLocks noChangeAspect="1" noChangeArrowheads="1"/>
          </p:cNvPicPr>
          <p:nvPr/>
        </p:nvPicPr>
        <p:blipFill>
          <a:blip r:embed="rId2" cstate="print"/>
          <a:srcRect/>
          <a:stretch>
            <a:fillRect/>
          </a:stretch>
        </p:blipFill>
        <p:spPr bwMode="auto">
          <a:xfrm>
            <a:off x="2483768" y="3789040"/>
            <a:ext cx="38100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Hatching – at Adams River, in spring</a:t>
            </a:r>
          </a:p>
          <a:p>
            <a:pPr>
              <a:spcAft>
                <a:spcPts val="600"/>
              </a:spcAft>
            </a:pPr>
            <a:r>
              <a:rPr lang="en-CA" sz="2400" dirty="0" smtClean="0"/>
              <a:t>Eggs hatch and salmon fry emerge (~2,5 cm).</a:t>
            </a:r>
          </a:p>
          <a:p>
            <a:pPr>
              <a:spcAft>
                <a:spcPts val="600"/>
              </a:spcAft>
            </a:pPr>
            <a:r>
              <a:rPr lang="en-CA" sz="2400" dirty="0" smtClean="0"/>
              <a:t>They spend first year in lakes. First destination of Adams River sockeye is nearby </a:t>
            </a:r>
            <a:r>
              <a:rPr lang="en-CA" sz="2400" dirty="0" err="1" smtClean="0"/>
              <a:t>Shuswap</a:t>
            </a:r>
            <a:r>
              <a:rPr lang="en-CA" sz="2400" dirty="0" smtClean="0"/>
              <a:t> Lake.</a:t>
            </a:r>
          </a:p>
          <a:p>
            <a:pPr>
              <a:spcAft>
                <a:spcPts val="600"/>
              </a:spcAft>
            </a:pPr>
            <a:endParaRPr lang="en-CA" sz="2400" dirty="0"/>
          </a:p>
        </p:txBody>
      </p:sp>
      <p:pic>
        <p:nvPicPr>
          <p:cNvPr id="21507" name="Picture 3"/>
          <p:cNvPicPr>
            <a:picLocks noChangeAspect="1" noChangeArrowheads="1"/>
          </p:cNvPicPr>
          <p:nvPr/>
        </p:nvPicPr>
        <p:blipFill>
          <a:blip r:embed="rId2" cstate="print"/>
          <a:srcRect/>
          <a:stretch>
            <a:fillRect/>
          </a:stretch>
        </p:blipFill>
        <p:spPr bwMode="auto">
          <a:xfrm>
            <a:off x="288032" y="3573016"/>
            <a:ext cx="2339752" cy="2380681"/>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2771800" y="4077072"/>
            <a:ext cx="3096344" cy="1829003"/>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6084168" y="3789040"/>
            <a:ext cx="2808312" cy="2109327"/>
          </a:xfrm>
          <a:prstGeom prst="rect">
            <a:avLst/>
          </a:prstGeom>
          <a:noFill/>
          <a:ln w="9525">
            <a:noFill/>
            <a:miter lim="800000"/>
            <a:headEnd/>
            <a:tailEnd/>
          </a:ln>
        </p:spPr>
      </p:pic>
      <p:sp>
        <p:nvSpPr>
          <p:cNvPr id="9" name="ZoneTexte 8"/>
          <p:cNvSpPr txBox="1"/>
          <p:nvPr/>
        </p:nvSpPr>
        <p:spPr>
          <a:xfrm>
            <a:off x="467544" y="5949280"/>
            <a:ext cx="7896714" cy="369332"/>
          </a:xfrm>
          <a:prstGeom prst="rect">
            <a:avLst/>
          </a:prstGeom>
          <a:noFill/>
        </p:spPr>
        <p:txBody>
          <a:bodyPr wrap="none" rtlCol="0">
            <a:spAutoFit/>
          </a:bodyPr>
          <a:lstStyle/>
          <a:p>
            <a:r>
              <a:rPr lang="en-CA" dirty="0" smtClean="0"/>
              <a:t>Hatching embryo		</a:t>
            </a:r>
            <a:r>
              <a:rPr lang="en-CA" dirty="0" smtClean="0">
                <a:latin typeface="Calibri"/>
              </a:rPr>
              <a:t>→</a:t>
            </a:r>
            <a:r>
              <a:rPr lang="en-CA" dirty="0" smtClean="0"/>
              <a:t>        </a:t>
            </a:r>
            <a:r>
              <a:rPr lang="en-CA" dirty="0" err="1" smtClean="0"/>
              <a:t>Alevin</a:t>
            </a:r>
            <a:r>
              <a:rPr lang="en-CA" dirty="0" smtClean="0"/>
              <a:t>		</a:t>
            </a:r>
            <a:r>
              <a:rPr lang="en-CA" dirty="0" smtClean="0">
                <a:latin typeface="Calibri"/>
              </a:rPr>
              <a:t> →</a:t>
            </a:r>
            <a:r>
              <a:rPr lang="en-CA" dirty="0" smtClean="0"/>
              <a:t> 	Fry</a:t>
            </a:r>
            <a:r>
              <a:rPr lang="en-CA" dirty="0" smtClean="0">
                <a:latin typeface="Calibri"/>
              </a:rPr>
              <a:t> →</a:t>
            </a:r>
            <a:r>
              <a:rPr lang="en-CA" dirty="0" smtClean="0"/>
              <a:t> </a:t>
            </a:r>
            <a:r>
              <a:rPr lang="en-CA" dirty="0" err="1" smtClean="0"/>
              <a:t>Smolt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err="1" smtClean="0"/>
              <a:t>Smolt</a:t>
            </a:r>
            <a:r>
              <a:rPr lang="en-CA" sz="2800" b="1" dirty="0" smtClean="0"/>
              <a:t> life – Lakes to Pacific Ocean</a:t>
            </a:r>
          </a:p>
          <a:p>
            <a:pPr>
              <a:spcAft>
                <a:spcPts val="600"/>
              </a:spcAft>
            </a:pPr>
            <a:r>
              <a:rPr lang="en-CA" sz="2400" dirty="0" smtClean="0"/>
              <a:t>3 out of 4 salmon fry will be eaten by predators before they leave the lake.</a:t>
            </a:r>
          </a:p>
          <a:p>
            <a:pPr>
              <a:spcAft>
                <a:spcPts val="600"/>
              </a:spcAft>
            </a:pPr>
            <a:r>
              <a:rPr lang="en-CA" sz="2400" dirty="0" smtClean="0"/>
              <a:t>The survivors are now </a:t>
            </a:r>
            <a:r>
              <a:rPr lang="en-CA" sz="2400" dirty="0" err="1" smtClean="0"/>
              <a:t>smolts</a:t>
            </a:r>
            <a:r>
              <a:rPr lang="en-CA" sz="2400" dirty="0" smtClean="0"/>
              <a:t> (~7.5 to 10 cm) and begin a 290km journey downstream to the mouth of the Fraser River and beyond into the salt water of the Pacific Ocean</a:t>
            </a:r>
            <a:endParaRPr lang="en-CA" sz="2400" dirty="0"/>
          </a:p>
        </p:txBody>
      </p:sp>
      <p:pic>
        <p:nvPicPr>
          <p:cNvPr id="22530" name="Picture 2"/>
          <p:cNvPicPr>
            <a:picLocks noChangeAspect="1" noChangeArrowheads="1"/>
          </p:cNvPicPr>
          <p:nvPr/>
        </p:nvPicPr>
        <p:blipFill>
          <a:blip r:embed="rId2" cstate="print"/>
          <a:srcRect/>
          <a:stretch>
            <a:fillRect/>
          </a:stretch>
        </p:blipFill>
        <p:spPr bwMode="auto">
          <a:xfrm>
            <a:off x="251520" y="4221088"/>
            <a:ext cx="3648968" cy="2354647"/>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23770" t="14390"/>
          <a:stretch>
            <a:fillRect/>
          </a:stretch>
        </p:blipFill>
        <p:spPr bwMode="auto">
          <a:xfrm>
            <a:off x="4180781" y="3859281"/>
            <a:ext cx="4963219" cy="29987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95536" y="3933056"/>
            <a:ext cx="8280920" cy="2543879"/>
          </a:xfrm>
          <a:prstGeom prst="rect">
            <a:avLst/>
          </a:prstGeom>
          <a:noFill/>
          <a:ln w="9525">
            <a:noFill/>
            <a:miter lim="800000"/>
            <a:headEnd/>
            <a:tailEnd/>
          </a:ln>
        </p:spPr>
      </p:pic>
      <p:sp>
        <p:nvSpPr>
          <p:cNvPr id="2" name="Titre 1"/>
          <p:cNvSpPr>
            <a:spLocks noGrp="1"/>
          </p:cNvSpPr>
          <p:nvPr>
            <p:ph type="title"/>
          </p:nvPr>
        </p:nvSpPr>
        <p:spPr>
          <a:xfrm>
            <a:off x="457200" y="188640"/>
            <a:ext cx="8229600" cy="868958"/>
          </a:xfrm>
        </p:spPr>
        <p:txBody>
          <a:bodyPr>
            <a:normAutofit/>
          </a:bodyPr>
          <a:lstStyle/>
          <a:p>
            <a:r>
              <a:rPr lang="en-CA" sz="3600" b="1" dirty="0" smtClean="0">
                <a:solidFill>
                  <a:schemeClr val="accent2"/>
                </a:solidFill>
              </a:rPr>
              <a:t>The ritual of sockeye salmon</a:t>
            </a:r>
            <a:endParaRPr lang="en-CA" sz="3600" b="1" dirty="0">
              <a:solidFill>
                <a:schemeClr val="accent2"/>
              </a:solidFill>
            </a:endParaRPr>
          </a:p>
        </p:txBody>
      </p:sp>
      <p:sp>
        <p:nvSpPr>
          <p:cNvPr id="3" name="Espace réservé du contenu 2"/>
          <p:cNvSpPr>
            <a:spLocks noGrp="1"/>
          </p:cNvSpPr>
          <p:nvPr>
            <p:ph idx="1"/>
          </p:nvPr>
        </p:nvSpPr>
        <p:spPr>
          <a:xfrm>
            <a:off x="457200" y="1124744"/>
            <a:ext cx="8229600" cy="5001419"/>
          </a:xfrm>
        </p:spPr>
        <p:txBody>
          <a:bodyPr>
            <a:normAutofit/>
          </a:bodyPr>
          <a:lstStyle/>
          <a:p>
            <a:pPr>
              <a:spcAft>
                <a:spcPts val="600"/>
              </a:spcAft>
              <a:buNone/>
            </a:pPr>
            <a:r>
              <a:rPr lang="en-CA" sz="2800" b="1" dirty="0" smtClean="0"/>
              <a:t>Reaching maturity – Pacific Ocean (for 3 years)</a:t>
            </a:r>
          </a:p>
          <a:p>
            <a:pPr>
              <a:spcAft>
                <a:spcPts val="600"/>
              </a:spcAft>
            </a:pPr>
            <a:r>
              <a:rPr lang="en-CA" sz="2400" dirty="0" smtClean="0"/>
              <a:t>The hearty survivors are now sleek and silver coloured.</a:t>
            </a:r>
          </a:p>
          <a:p>
            <a:pPr>
              <a:spcAft>
                <a:spcPts val="600"/>
              </a:spcAft>
            </a:pPr>
            <a:r>
              <a:rPr lang="en-CA" sz="2400" dirty="0" smtClean="0"/>
              <a:t>Once they reach the food-rich ocean, salmons feed and grow quickly, reaching an average weight of 3 kg. </a:t>
            </a:r>
          </a:p>
          <a:p>
            <a:pPr>
              <a:spcAft>
                <a:spcPts val="600"/>
              </a:spcAft>
            </a:pPr>
            <a:r>
              <a:rPr lang="en-CA" sz="2400" dirty="0" smtClean="0"/>
              <a:t>They follow Arctic currents to Alaska.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39">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1067</Words>
  <Application>Microsoft Office PowerPoint</Application>
  <PresentationFormat>Affichage à l'écran (4:3)</PresentationFormat>
  <Paragraphs>110</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Sockeye Salmon of the Adams River, BC</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The ritual of sockeye salmon</vt:lpstr>
      <vt:lpstr>Sockeye salmon is a “keystone” species</vt:lpstr>
      <vt:lpstr>Sockeye salmon is a “keystone” species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Sockeye Salmon of the Adams River, BC</dc:title>
  <dc:creator>Ari</dc:creator>
  <cp:lastModifiedBy>Ari</cp:lastModifiedBy>
  <cp:revision>124</cp:revision>
  <dcterms:created xsi:type="dcterms:W3CDTF">2014-12-18T16:53:35Z</dcterms:created>
  <dcterms:modified xsi:type="dcterms:W3CDTF">2015-01-24T22:30:55Z</dcterms:modified>
</cp:coreProperties>
</file>