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78" r:id="rId7"/>
    <p:sldId id="262" r:id="rId8"/>
    <p:sldId id="263" r:id="rId9"/>
    <p:sldId id="264" r:id="rId10"/>
    <p:sldId id="268" r:id="rId11"/>
    <p:sldId id="265" r:id="rId12"/>
    <p:sldId id="279" r:id="rId13"/>
    <p:sldId id="280" r:id="rId14"/>
    <p:sldId id="281" r:id="rId15"/>
    <p:sldId id="287" r:id="rId16"/>
    <p:sldId id="266" r:id="rId17"/>
    <p:sldId id="282" r:id="rId18"/>
    <p:sldId id="283" r:id="rId19"/>
    <p:sldId id="271" r:id="rId20"/>
    <p:sldId id="284" r:id="rId21"/>
    <p:sldId id="272" r:id="rId22"/>
    <p:sldId id="286" r:id="rId23"/>
    <p:sldId id="273" r:id="rId24"/>
    <p:sldId id="274" r:id="rId25"/>
    <p:sldId id="275" r:id="rId26"/>
    <p:sldId id="276" r:id="rId27"/>
    <p:sldId id="288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67DD0-6CF1-A34A-BE13-53B541D1B04A}" type="datetimeFigureOut">
              <a:rPr lang="en-US" smtClean="0"/>
              <a:t>14-09-08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C7BB-BFE2-E044-BA39-A423F13E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4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EF55F-D74E-CE4C-A7D1-82D0D5324467}" type="datetimeFigureOut">
              <a:rPr lang="en-US" smtClean="0"/>
              <a:t>14-09-08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0BD78-BDFE-7B46-A493-165723C8C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1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Leaves come in different shapes and sizes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0BD78-BDFE-7B46-A493-165723C8C1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4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4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9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0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9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6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2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5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3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8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6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14-09-08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3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Introduction to Plants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5320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98" y="0"/>
            <a:ext cx="8671971" cy="65509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/>
              <a:t>V</a:t>
            </a:r>
            <a:r>
              <a:rPr lang="en-US" sz="4400" b="1" dirty="0" smtClean="0"/>
              <a:t>ascular tissue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-is a type of plant tissue </a:t>
            </a:r>
            <a:r>
              <a:rPr lang="en-US" sz="4400" b="1" dirty="0" smtClean="0"/>
              <a:t>specialized to conduct water  and nutrients </a:t>
            </a:r>
            <a:r>
              <a:rPr lang="en-US" sz="4400" dirty="0" smtClean="0"/>
              <a:t>throughout a plant.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-</a:t>
            </a:r>
            <a:r>
              <a:rPr lang="en-US" sz="4400" b="1" dirty="0" smtClean="0"/>
              <a:t>xylem</a:t>
            </a:r>
            <a:r>
              <a:rPr lang="en-US" sz="4400" dirty="0" smtClean="0"/>
              <a:t> – carriers </a:t>
            </a:r>
            <a:r>
              <a:rPr lang="en-US" sz="4400" b="1" dirty="0" smtClean="0"/>
              <a:t>water</a:t>
            </a:r>
            <a:r>
              <a:rPr lang="en-US" sz="4400" dirty="0" smtClean="0"/>
              <a:t> upwards from the roots to every part of a plant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-</a:t>
            </a:r>
            <a:r>
              <a:rPr lang="en-US" sz="4400" b="1" dirty="0" smtClean="0"/>
              <a:t>phloem</a:t>
            </a:r>
            <a:r>
              <a:rPr lang="en-US" sz="4400" dirty="0" smtClean="0"/>
              <a:t>- carriers </a:t>
            </a:r>
            <a:r>
              <a:rPr lang="en-US" sz="4400" b="1" dirty="0" smtClean="0"/>
              <a:t>nutrients</a:t>
            </a:r>
            <a:r>
              <a:rPr lang="en-US" sz="4400" dirty="0" smtClean="0"/>
              <a:t> and the </a:t>
            </a:r>
            <a:r>
              <a:rPr lang="en-US" sz="4400" b="1" dirty="0" smtClean="0"/>
              <a:t>carbohydrates</a:t>
            </a:r>
            <a:r>
              <a:rPr lang="en-US" sz="4400" dirty="0" smtClean="0"/>
              <a:t> produced by photosynthesis through the plant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2668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 PLANT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555 OF TEXT</a:t>
            </a:r>
          </a:p>
          <a:p>
            <a:r>
              <a:rPr lang="en-US" dirty="0" smtClean="0"/>
              <a:t>760 SPECIES OF CONE BEARING PLANTS</a:t>
            </a:r>
          </a:p>
          <a:p>
            <a:r>
              <a:rPr lang="en-US" dirty="0" smtClean="0"/>
              <a:t>11,000 SPECIES OF FERNS AND RELATIVES</a:t>
            </a:r>
          </a:p>
          <a:p>
            <a:r>
              <a:rPr lang="en-US" dirty="0" smtClean="0"/>
              <a:t>15,600 SPECIES OF MOSSES AND RELATIVES</a:t>
            </a:r>
          </a:p>
          <a:p>
            <a:r>
              <a:rPr lang="en-US" dirty="0" smtClean="0"/>
              <a:t>235,000 SPECIES OF FLOWERING PLANTS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Phylum </a:t>
            </a:r>
            <a:r>
              <a:rPr lang="en-US" dirty="0" smtClean="0"/>
              <a:t>BRYOPHYTE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37680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Liverwort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1130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Hornwort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85373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510553"/>
          </a:xfrm>
        </p:spPr>
        <p:txBody>
          <a:bodyPr/>
          <a:lstStyle/>
          <a:p>
            <a:r>
              <a:rPr lang="en-US" dirty="0" smtClean="0"/>
              <a:t>Bryophytes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810782"/>
            <a:ext cx="7232650" cy="48377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-nonvascular </a:t>
            </a:r>
            <a:r>
              <a:rPr lang="en-US" sz="3400" dirty="0" smtClean="0"/>
              <a:t>plants ( have no vascular tissue) </a:t>
            </a:r>
          </a:p>
          <a:p>
            <a:pPr marL="0" indent="0">
              <a:buNone/>
            </a:pPr>
            <a:r>
              <a:rPr lang="en-US" sz="3400" dirty="0" smtClean="0"/>
              <a:t> -well adapted to wet, nutrient poor soil.</a:t>
            </a:r>
          </a:p>
          <a:p>
            <a:pPr marL="0" indent="0">
              <a:buNone/>
            </a:pPr>
            <a:r>
              <a:rPr lang="en-US" sz="3400" dirty="0" smtClean="0"/>
              <a:t>-can tolerate low temperatures </a:t>
            </a:r>
          </a:p>
          <a:p>
            <a:pPr marL="0" indent="0">
              <a:buNone/>
            </a:pPr>
            <a:r>
              <a:rPr lang="en-US" sz="3400" dirty="0" smtClean="0"/>
              <a:t>-can grow in harsh conditions where other plants can’t grow </a:t>
            </a:r>
          </a:p>
          <a:p>
            <a:pPr marL="0" indent="0">
              <a:buNone/>
            </a:pPr>
            <a:r>
              <a:rPr lang="en-US" sz="3400" dirty="0" smtClean="0"/>
              <a:t>-are the most abundant plant in the polar regions. 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600" dirty="0" smtClean="0"/>
              <a:t> </a:t>
            </a:r>
            <a:endParaRPr lang="en-US" sz="3700" dirty="0" smtClean="0"/>
          </a:p>
        </p:txBody>
      </p:sp>
    </p:spTree>
    <p:extLst>
      <p:ext uri="{BB962C8B-B14F-4D97-AF65-F5344CB8AC3E}">
        <p14:creationId xmlns:p14="http://schemas.microsoft.com/office/powerpoint/2010/main" val="124305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9729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Phylum BRYOPHYTES</a:t>
            </a:r>
            <a:br>
              <a:rPr lang="en-US" dirty="0" smtClean="0"/>
            </a:b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062553"/>
            <a:ext cx="7232650" cy="5795447"/>
          </a:xfrm>
        </p:spPr>
        <p:txBody>
          <a:bodyPr>
            <a:normAutofit/>
          </a:bodyPr>
          <a:lstStyle/>
          <a:p>
            <a:r>
              <a:rPr lang="en-US" sz="3400" dirty="0" smtClean="0"/>
              <a:t>Unique features: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depend on water for reproduction </a:t>
            </a:r>
          </a:p>
          <a:p>
            <a:pPr marL="742950" indent="-742950">
              <a:buAutoNum type="arabicPeriod"/>
            </a:pPr>
            <a:r>
              <a:rPr lang="en-US" sz="3400" b="1" dirty="0" smtClean="0"/>
              <a:t>lack</a:t>
            </a:r>
            <a:r>
              <a:rPr lang="en-US" sz="3400" dirty="0" smtClean="0"/>
              <a:t> vascular tissue therefore lack true roots, stems and leaves.</a:t>
            </a:r>
            <a:endParaRPr lang="en-US" sz="3400" dirty="0"/>
          </a:p>
          <a:p>
            <a:pPr marL="742950" indent="-742950">
              <a:buAutoNum type="arabicPeriod"/>
            </a:pPr>
            <a:r>
              <a:rPr lang="en-US" sz="3400" dirty="0" smtClean="0"/>
              <a:t>Low growing.</a:t>
            </a:r>
          </a:p>
          <a:p>
            <a:pPr marL="742950" indent="-742950">
              <a:buAutoNum type="arabicPeriod"/>
            </a:pPr>
            <a:r>
              <a:rPr lang="en-US" sz="3400" dirty="0"/>
              <a:t> </a:t>
            </a:r>
            <a:r>
              <a:rPr lang="en-US" sz="3400" dirty="0" smtClean="0"/>
              <a:t>Leaves are one cell thick.</a:t>
            </a:r>
          </a:p>
          <a:p>
            <a:pPr marL="742950" indent="-742950">
              <a:buAutoNum type="arabicPeriod"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573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427088"/>
            <a:ext cx="7232650" cy="429101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are bryophytes smaller than other types of plants?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7265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427088"/>
            <a:ext cx="7232650" cy="4291013"/>
          </a:xfrm>
        </p:spPr>
        <p:txBody>
          <a:bodyPr>
            <a:normAutofit fontScale="92500"/>
          </a:bodyPr>
          <a:lstStyle/>
          <a:p>
            <a:r>
              <a:rPr lang="en-US" sz="4000" b="1" dirty="0" smtClean="0"/>
              <a:t>Why are bryophytes smaller than other types of plants?</a:t>
            </a:r>
          </a:p>
          <a:p>
            <a:pPr>
              <a:buFontTx/>
              <a:buChar char="-"/>
            </a:pPr>
            <a:r>
              <a:rPr lang="en-US" sz="4000" dirty="0" smtClean="0"/>
              <a:t>lack of vascular tissue</a:t>
            </a:r>
          </a:p>
          <a:p>
            <a:pPr>
              <a:buFontTx/>
              <a:buChar char="-"/>
            </a:pPr>
            <a:r>
              <a:rPr lang="en-US" sz="4000" dirty="0" smtClean="0"/>
              <a:t>Nutrient transport within bryophytes is limited by diffusion being the means of transporting nutrients within the plant.  </a:t>
            </a:r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671090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Cycle of a Bryophyte</a:t>
            </a:r>
            <a:br>
              <a:rPr lang="en-US" dirty="0" smtClean="0"/>
            </a:br>
            <a:r>
              <a:rPr lang="en-US" dirty="0" smtClean="0"/>
              <a:t>(Moss)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5376"/>
            <a:ext cx="9144000" cy="5432624"/>
          </a:xfrm>
        </p:spPr>
        <p:txBody>
          <a:bodyPr>
            <a:noAutofit/>
          </a:bodyPr>
          <a:lstStyle/>
          <a:p>
            <a:r>
              <a:rPr lang="en-US" sz="3200" dirty="0" smtClean="0"/>
              <a:t>Two generations</a:t>
            </a:r>
          </a:p>
          <a:p>
            <a:r>
              <a:rPr lang="en-US" sz="3200" dirty="0" smtClean="0"/>
              <a:t>Dominant generation is the </a:t>
            </a:r>
            <a:r>
              <a:rPr lang="en-US" sz="3200" b="1" dirty="0" smtClean="0"/>
              <a:t>gametophyte</a:t>
            </a:r>
            <a:r>
              <a:rPr lang="en-US" sz="3200" dirty="0" smtClean="0"/>
              <a:t> –is the stage that carries out most of the plant’s photosynthesis.  Gametophytes produce gametes.</a:t>
            </a:r>
          </a:p>
          <a:p>
            <a:r>
              <a:rPr lang="en-US" sz="3200" dirty="0" smtClean="0"/>
              <a:t>- least dominant generation is the </a:t>
            </a:r>
            <a:r>
              <a:rPr lang="en-US" sz="3200" b="1" dirty="0" smtClean="0"/>
              <a:t>sporophyte</a:t>
            </a:r>
            <a:r>
              <a:rPr lang="en-US" sz="3200" dirty="0" smtClean="0"/>
              <a:t> – produces </a:t>
            </a:r>
            <a:r>
              <a:rPr lang="en-US" sz="3200" b="1" dirty="0" smtClean="0"/>
              <a:t>haploid spores</a:t>
            </a:r>
            <a:r>
              <a:rPr lang="en-US" sz="3200" dirty="0" smtClean="0"/>
              <a:t>, grows at the top of the gametophyte plant.</a:t>
            </a:r>
          </a:p>
          <a:p>
            <a:r>
              <a:rPr lang="en-US" sz="3200" b="1" dirty="0" smtClean="0"/>
              <a:t>-p558 text.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13385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44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99" y="0"/>
            <a:ext cx="8722098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What is a Plant?</a:t>
            </a:r>
          </a:p>
          <a:p>
            <a:pPr marL="0" indent="0">
              <a:buNone/>
            </a:pPr>
            <a:r>
              <a:rPr lang="en-US" sz="4000" dirty="0" smtClean="0"/>
              <a:t>-multicellular </a:t>
            </a:r>
            <a:r>
              <a:rPr lang="en-US" sz="4000" dirty="0" err="1" smtClean="0"/>
              <a:t>eukarotes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-cell walls made up of cellulose</a:t>
            </a:r>
          </a:p>
          <a:p>
            <a:pPr marL="0" indent="0">
              <a:buNone/>
            </a:pPr>
            <a:r>
              <a:rPr lang="en-US" sz="4000" dirty="0" smtClean="0"/>
              <a:t>-carry out photosynthesis</a:t>
            </a:r>
          </a:p>
          <a:p>
            <a:pPr marL="0" indent="0">
              <a:buNone/>
            </a:pPr>
            <a:r>
              <a:rPr lang="en-US" sz="4000" dirty="0" smtClean="0"/>
              <a:t>-pigment is chlorophyll a and b</a:t>
            </a:r>
          </a:p>
          <a:p>
            <a:pPr marL="0" indent="0">
              <a:buNone/>
            </a:pPr>
            <a:r>
              <a:rPr lang="en-US" sz="4000" dirty="0" smtClean="0"/>
              <a:t>-most are autotrophs but a few are parasitic or saprobes.</a:t>
            </a:r>
          </a:p>
          <a:p>
            <a:pPr marL="0" indent="0">
              <a:buNone/>
            </a:pPr>
            <a:r>
              <a:rPr lang="en-US" sz="4000" dirty="0" smtClean="0"/>
              <a:t>Plants include trees, shrubs, grasses, mosses and ferns.</a:t>
            </a:r>
          </a:p>
        </p:txBody>
      </p:sp>
    </p:spTree>
    <p:extLst>
      <p:ext uri="{BB962C8B-B14F-4D97-AF65-F5344CB8AC3E}">
        <p14:creationId xmlns:p14="http://schemas.microsoft.com/office/powerpoint/2010/main" val="261770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410" r="410"/>
          <a:stretch>
            <a:fillRect/>
          </a:stretch>
        </p:blipFill>
        <p:spPr>
          <a:xfrm>
            <a:off x="180975" y="88900"/>
            <a:ext cx="8963025" cy="6769100"/>
          </a:xfrm>
        </p:spPr>
      </p:pic>
    </p:spTree>
    <p:extLst>
      <p:ext uri="{BB962C8B-B14F-4D97-AF65-F5344CB8AC3E}">
        <p14:creationId xmlns:p14="http://schemas.microsoft.com/office/powerpoint/2010/main" val="84601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869242"/>
          </a:xfrm>
        </p:spPr>
        <p:txBody>
          <a:bodyPr/>
          <a:lstStyle/>
          <a:p>
            <a:r>
              <a:rPr lang="en-US" dirty="0" smtClean="0"/>
              <a:t>Gametophyte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8890"/>
            <a:ext cx="9144000" cy="8966908"/>
          </a:xfrm>
        </p:spPr>
        <p:txBody>
          <a:bodyPr>
            <a:noAutofit/>
          </a:bodyPr>
          <a:lstStyle/>
          <a:p>
            <a:r>
              <a:rPr lang="en-US" sz="3400" dirty="0" smtClean="0"/>
              <a:t>Is haploid (n)</a:t>
            </a:r>
          </a:p>
          <a:p>
            <a:r>
              <a:rPr lang="en-US" sz="3400" dirty="0" smtClean="0"/>
              <a:t>Develops from a moss spore.</a:t>
            </a:r>
          </a:p>
          <a:p>
            <a:r>
              <a:rPr lang="en-US" sz="3400" dirty="0" smtClean="0"/>
              <a:t>A moss spore  lands in a moist place, it germinates and grows into a mass of tangled filaments called a </a:t>
            </a:r>
            <a:r>
              <a:rPr lang="en-US" sz="3400" b="1" dirty="0" err="1" smtClean="0"/>
              <a:t>protonema</a:t>
            </a:r>
            <a:r>
              <a:rPr lang="en-US" sz="3400" b="1" dirty="0" smtClean="0"/>
              <a:t>.</a:t>
            </a:r>
          </a:p>
          <a:p>
            <a:r>
              <a:rPr lang="en-US" sz="3400" dirty="0" smtClean="0"/>
              <a:t>as the </a:t>
            </a:r>
            <a:r>
              <a:rPr lang="en-US" sz="3400" b="1" dirty="0" err="1" smtClean="0"/>
              <a:t>protonema</a:t>
            </a:r>
            <a:r>
              <a:rPr lang="en-US" sz="3400" dirty="0" smtClean="0"/>
              <a:t> grows it forms </a:t>
            </a:r>
            <a:r>
              <a:rPr lang="en-US" sz="3400" b="1" dirty="0" smtClean="0"/>
              <a:t>rhizoids</a:t>
            </a:r>
            <a:r>
              <a:rPr lang="en-US" sz="3400" dirty="0" smtClean="0"/>
              <a:t> that grow into the ground and </a:t>
            </a:r>
            <a:r>
              <a:rPr lang="en-US" sz="3400" b="1" dirty="0" smtClean="0"/>
              <a:t>shoots</a:t>
            </a:r>
            <a:r>
              <a:rPr lang="en-US" sz="3400" dirty="0" smtClean="0"/>
              <a:t> that grow into the air.</a:t>
            </a:r>
          </a:p>
          <a:p>
            <a:pPr marL="0" indent="0">
              <a:buNone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081039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648"/>
            <a:ext cx="9144000" cy="6768352"/>
          </a:xfrm>
        </p:spPr>
        <p:txBody>
          <a:bodyPr/>
          <a:lstStyle/>
          <a:p>
            <a:r>
              <a:rPr lang="en-US" sz="3400" dirty="0"/>
              <a:t>The </a:t>
            </a:r>
            <a:r>
              <a:rPr lang="en-US" sz="3400" b="1" dirty="0"/>
              <a:t>shoots </a:t>
            </a:r>
            <a:r>
              <a:rPr lang="en-US" sz="3400" dirty="0"/>
              <a:t>grow into the green moss plant, which </a:t>
            </a:r>
            <a:r>
              <a:rPr lang="en-US" sz="3400" dirty="0" smtClean="0"/>
              <a:t>is </a:t>
            </a:r>
            <a:r>
              <a:rPr lang="en-US" sz="3400" dirty="0"/>
              <a:t>the </a:t>
            </a:r>
            <a:r>
              <a:rPr lang="en-US" sz="3400" b="1" dirty="0"/>
              <a:t>gametophyte stage </a:t>
            </a:r>
            <a:r>
              <a:rPr lang="en-US" sz="3400" dirty="0"/>
              <a:t>of its life cycle.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6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2136" b="121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4933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Gametophyte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b="1" dirty="0" smtClean="0"/>
              <a:t>Gametes</a:t>
            </a:r>
            <a:r>
              <a:rPr lang="en-US" sz="4400" dirty="0" smtClean="0"/>
              <a:t> are formed in reproductive structures at the tips of the </a:t>
            </a:r>
            <a:r>
              <a:rPr lang="en-US" sz="4400" b="1" dirty="0" smtClean="0"/>
              <a:t>gametophyte</a:t>
            </a:r>
            <a:r>
              <a:rPr lang="en-US" sz="4400" dirty="0" smtClean="0"/>
              <a:t>. </a:t>
            </a:r>
          </a:p>
          <a:p>
            <a:pPr marL="0" indent="0">
              <a:buNone/>
            </a:pPr>
            <a:r>
              <a:rPr lang="en-US" sz="4400" b="1" dirty="0" smtClean="0"/>
              <a:t>		-Antheridia</a:t>
            </a:r>
            <a:r>
              <a:rPr lang="en-US" sz="4400" dirty="0" smtClean="0"/>
              <a:t> </a:t>
            </a:r>
            <a:r>
              <a:rPr lang="en-US" sz="4400" dirty="0" smtClean="0"/>
              <a:t>is where the sperm are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</a:t>
            </a:r>
            <a:r>
              <a:rPr lang="en-US" sz="4400" dirty="0" smtClean="0"/>
              <a:t>produced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4400" b="1" dirty="0" smtClean="0"/>
              <a:t>		-Archegonia</a:t>
            </a:r>
            <a:r>
              <a:rPr lang="en-US" sz="4400" dirty="0" smtClean="0"/>
              <a:t> </a:t>
            </a:r>
            <a:r>
              <a:rPr lang="en-US" sz="4400" dirty="0" smtClean="0"/>
              <a:t>is where the egg is </a:t>
            </a:r>
            <a:endParaRPr lang="en-US" sz="4400" dirty="0" smtClean="0"/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</a:t>
            </a:r>
            <a:r>
              <a:rPr lang="en-US" sz="4400" dirty="0" smtClean="0"/>
              <a:t>produced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Some species produce both sperm and egg on the same plant.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832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Gametophyte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Once </a:t>
            </a:r>
            <a:r>
              <a:rPr lang="en-US" sz="3400" b="1" dirty="0" smtClean="0"/>
              <a:t>sperm</a:t>
            </a:r>
            <a:r>
              <a:rPr lang="en-US" sz="3400" dirty="0" smtClean="0"/>
              <a:t> are released and reach </a:t>
            </a:r>
            <a:r>
              <a:rPr lang="en-US" sz="3400" b="1" dirty="0" smtClean="0"/>
              <a:t>egg cells</a:t>
            </a:r>
            <a:r>
              <a:rPr lang="en-US" sz="3400" dirty="0" smtClean="0"/>
              <a:t>, </a:t>
            </a:r>
            <a:r>
              <a:rPr lang="en-US" sz="3400" b="1" dirty="0" smtClean="0"/>
              <a:t>fertilization</a:t>
            </a:r>
            <a:r>
              <a:rPr lang="en-US" sz="3400" dirty="0" smtClean="0"/>
              <a:t> produces a </a:t>
            </a:r>
            <a:r>
              <a:rPr lang="en-US" sz="3400" b="1" dirty="0" smtClean="0"/>
              <a:t>diploid zygote.</a:t>
            </a:r>
          </a:p>
          <a:p>
            <a:r>
              <a:rPr lang="en-US" sz="3400" dirty="0" smtClean="0"/>
              <a:t>the </a:t>
            </a:r>
            <a:r>
              <a:rPr lang="en-US" sz="3400" b="1" dirty="0" smtClean="0"/>
              <a:t>zygote</a:t>
            </a:r>
            <a:r>
              <a:rPr lang="en-US" sz="3400" dirty="0" smtClean="0"/>
              <a:t> is the beginning of the </a:t>
            </a:r>
            <a:r>
              <a:rPr lang="en-US" sz="3400" b="1" dirty="0" smtClean="0"/>
              <a:t>sporophyte</a:t>
            </a:r>
            <a:r>
              <a:rPr lang="en-US" sz="3400" dirty="0" smtClean="0"/>
              <a:t> stage of the life cycle.  It grows directly out of the body of the </a:t>
            </a:r>
            <a:r>
              <a:rPr lang="en-US" sz="3400" b="1" dirty="0" smtClean="0"/>
              <a:t>gametophyte </a:t>
            </a:r>
            <a:r>
              <a:rPr lang="en-US" sz="3400" dirty="0" smtClean="0"/>
              <a:t>and </a:t>
            </a:r>
            <a:r>
              <a:rPr lang="en-US" sz="3400" b="1" dirty="0" smtClean="0"/>
              <a:t>depends</a:t>
            </a:r>
            <a:r>
              <a:rPr lang="en-US" sz="3400" dirty="0" smtClean="0"/>
              <a:t> on it for </a:t>
            </a:r>
            <a:r>
              <a:rPr lang="en-US" sz="3400" b="1" dirty="0" smtClean="0"/>
              <a:t>water</a:t>
            </a:r>
            <a:r>
              <a:rPr lang="en-US" sz="3400" dirty="0" smtClean="0"/>
              <a:t> and </a:t>
            </a:r>
            <a:r>
              <a:rPr lang="en-US" sz="3400" b="1" dirty="0" smtClean="0"/>
              <a:t>nutrients</a:t>
            </a:r>
            <a:r>
              <a:rPr lang="en-US" sz="3400" dirty="0" smtClean="0"/>
              <a:t>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64160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SPOROPHYTE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376" y="1600200"/>
            <a:ext cx="8632040" cy="4671452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/>
              <a:t>Diploid (2n)</a:t>
            </a:r>
          </a:p>
          <a:p>
            <a:r>
              <a:rPr lang="en-US" sz="3400" dirty="0" smtClean="0"/>
              <a:t>Grows out of the gametophyte.</a:t>
            </a:r>
          </a:p>
          <a:p>
            <a:r>
              <a:rPr lang="en-US" sz="3400" dirty="0" smtClean="0"/>
              <a:t>Dependent on the gametophyte for water and nutrients.</a:t>
            </a:r>
          </a:p>
          <a:p>
            <a:r>
              <a:rPr lang="en-US" sz="3400" dirty="0" smtClean="0"/>
              <a:t>A mature sporophyte is a long stalk ending in a capsule.  </a:t>
            </a:r>
          </a:p>
          <a:p>
            <a:r>
              <a:rPr lang="en-US" sz="3400" dirty="0" smtClean="0"/>
              <a:t>Inside the capsule, haploid spores are produced by meiosis.</a:t>
            </a:r>
          </a:p>
          <a:p>
            <a:r>
              <a:rPr lang="en-US" sz="3400" dirty="0" smtClean="0"/>
              <a:t>When the capsule ripens, it opens and haploid spores are scattered.  The cycle begin again.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7262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16981"/>
            <a:ext cx="7583488" cy="1654443"/>
          </a:xfrm>
        </p:spPr>
        <p:txBody>
          <a:bodyPr/>
          <a:lstStyle/>
          <a:p>
            <a:r>
              <a:rPr lang="en-US" dirty="0" smtClean="0"/>
              <a:t>HUMAN USES OF MOSSES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1771424"/>
            <a:ext cx="7583487" cy="4913194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 smtClean="0"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3600" dirty="0" smtClean="0"/>
              <a:t>Most mosses can </a:t>
            </a:r>
            <a:r>
              <a:rPr lang="en-US" sz="3600" b="1" dirty="0" smtClean="0"/>
              <a:t>absorb</a:t>
            </a:r>
            <a:r>
              <a:rPr lang="en-US" sz="3600" dirty="0" smtClean="0"/>
              <a:t> many times their own weight in </a:t>
            </a:r>
            <a:r>
              <a:rPr lang="en-US" sz="3600" b="1" dirty="0" smtClean="0"/>
              <a:t>water</a:t>
            </a:r>
            <a:r>
              <a:rPr lang="en-US" sz="3600" dirty="0" smtClean="0"/>
              <a:t> and therefore act as a </a:t>
            </a:r>
            <a:r>
              <a:rPr lang="en-US" sz="3600" b="1" dirty="0" smtClean="0"/>
              <a:t>natural sponge</a:t>
            </a:r>
            <a:r>
              <a:rPr lang="en-US" sz="3600" dirty="0" smtClean="0"/>
              <a:t>.</a:t>
            </a:r>
          </a:p>
          <a:p>
            <a:pPr algn="l"/>
            <a:r>
              <a:rPr lang="en-US" sz="3600" dirty="0" smtClean="0"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3600" dirty="0" smtClean="0"/>
              <a:t>In certain environments the </a:t>
            </a:r>
            <a:r>
              <a:rPr lang="en-US" sz="3600" b="1" dirty="0" smtClean="0"/>
              <a:t>dead remains of sphagnum moss</a:t>
            </a:r>
            <a:r>
              <a:rPr lang="en-US" sz="3600" dirty="0" smtClean="0"/>
              <a:t> accumulates to form thick deposits of </a:t>
            </a:r>
            <a:r>
              <a:rPr lang="en-US" sz="3600" b="1" dirty="0" smtClean="0"/>
              <a:t>peat.</a:t>
            </a:r>
            <a:r>
              <a:rPr lang="en-US" sz="3600" dirty="0" smtClean="0"/>
              <a:t> </a:t>
            </a:r>
          </a:p>
          <a:p>
            <a:pPr algn="l"/>
            <a:r>
              <a:rPr lang="en-US" sz="3600" dirty="0" smtClean="0"/>
              <a:t>	-Peat can be cut from the 	ground and </a:t>
            </a:r>
            <a:r>
              <a:rPr lang="en-US" sz="3600" b="1" dirty="0" smtClean="0"/>
              <a:t>used as a fuel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93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1</a:t>
            </a:r>
            <a:br>
              <a:rPr lang="en-US" dirty="0" smtClean="0"/>
            </a:br>
            <a:r>
              <a:rPr lang="en-US" dirty="0" smtClean="0"/>
              <a:t>Due 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Draw, color and label the life cycle of a moss.</a:t>
            </a:r>
          </a:p>
          <a:p>
            <a:r>
              <a:rPr lang="en-US" sz="4400" dirty="0" smtClean="0"/>
              <a:t>Include the following terms:</a:t>
            </a:r>
          </a:p>
          <a:p>
            <a:r>
              <a:rPr lang="en-US" sz="4400" dirty="0" smtClean="0"/>
              <a:t>Gametophyte, saprophyte, haploid, diploid, n, 2n, meiosis, sporangium, spores, </a:t>
            </a:r>
            <a:r>
              <a:rPr lang="en-US" sz="4400" dirty="0" err="1" smtClean="0"/>
              <a:t>protonema</a:t>
            </a:r>
            <a:r>
              <a:rPr lang="en-US" sz="4400" dirty="0" smtClean="0"/>
              <a:t>, female gametophyte, male gametophyte, archegonia, antheridia, egg, sperm , zygote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4900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Plants Need to Survive?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Sunlight </a:t>
            </a:r>
          </a:p>
          <a:p>
            <a:r>
              <a:rPr lang="en-US" sz="4000" dirty="0" smtClean="0"/>
              <a:t>Water and minerals</a:t>
            </a:r>
          </a:p>
          <a:p>
            <a:r>
              <a:rPr lang="en-US" sz="4000" dirty="0" smtClean="0"/>
              <a:t>Gas exchange</a:t>
            </a:r>
          </a:p>
          <a:p>
            <a:r>
              <a:rPr lang="en-US" sz="4000" dirty="0" smtClean="0"/>
              <a:t>Movement  of nutrients and water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264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35366"/>
            <a:ext cx="7232650" cy="5755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!.  Plants must be able to capture the sun’s energy.   </a:t>
            </a:r>
          </a:p>
          <a:p>
            <a:pPr marL="0" indent="0">
              <a:buNone/>
            </a:pPr>
            <a:r>
              <a:rPr lang="en-US" sz="4400" dirty="0" smtClean="0"/>
              <a:t>The </a:t>
            </a:r>
            <a:r>
              <a:rPr lang="en-US" sz="4400" b="1" dirty="0" smtClean="0"/>
              <a:t>leaves</a:t>
            </a:r>
            <a:r>
              <a:rPr lang="en-US" sz="4400" dirty="0" smtClean="0"/>
              <a:t> of a plant are where photosynthesis occurs.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LEAVES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are organized for maximum light absorption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841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132070"/>
            <a:ext cx="7232650" cy="4759144"/>
          </a:xfrm>
        </p:spPr>
        <p:txBody>
          <a:bodyPr>
            <a:normAutofit/>
          </a:bodyPr>
          <a:lstStyle/>
          <a:p>
            <a:pPr marL="742950" indent="-742950">
              <a:buAutoNum type="arabicPeriod" startAt="2"/>
            </a:pPr>
            <a:r>
              <a:rPr lang="en-US" sz="4400" dirty="0" smtClean="0"/>
              <a:t>Plants must be able to  obtain water and nutrients from the soil.   </a:t>
            </a:r>
          </a:p>
          <a:p>
            <a:pPr marL="0" indent="0">
              <a:buNone/>
            </a:pPr>
            <a:r>
              <a:rPr lang="en-US" sz="4400" dirty="0" smtClean="0"/>
              <a:t>This is done through the </a:t>
            </a:r>
            <a:r>
              <a:rPr lang="en-US" sz="4400" b="1" dirty="0" smtClean="0"/>
              <a:t>roots</a:t>
            </a:r>
            <a:r>
              <a:rPr lang="en-US" sz="4400" dirty="0" smtClean="0"/>
              <a:t> of a plant. </a:t>
            </a:r>
          </a:p>
        </p:txBody>
      </p:sp>
    </p:spTree>
    <p:extLst>
      <p:ext uri="{BB962C8B-B14F-4D97-AF65-F5344CB8AC3E}">
        <p14:creationId xmlns:p14="http://schemas.microsoft.com/office/powerpoint/2010/main" val="70395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35366"/>
            <a:ext cx="7232650" cy="5755847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rabicPeriod" startAt="3"/>
            </a:pPr>
            <a:r>
              <a:rPr lang="en-US" sz="4400" dirty="0" smtClean="0"/>
              <a:t>Plants </a:t>
            </a:r>
            <a:r>
              <a:rPr lang="en-US" sz="4400" dirty="0"/>
              <a:t>must be able </a:t>
            </a:r>
            <a:r>
              <a:rPr lang="en-US" sz="4400" dirty="0" smtClean="0"/>
              <a:t>to </a:t>
            </a:r>
            <a:r>
              <a:rPr lang="en-US" sz="4400" dirty="0"/>
              <a:t>transport water and nutrients from the roots of a plant to all the cells found in a plant</a:t>
            </a:r>
            <a:r>
              <a:rPr lang="en-US" sz="4400" dirty="0" smtClean="0"/>
              <a:t>.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This is done through </a:t>
            </a:r>
            <a:r>
              <a:rPr lang="en-US" sz="4400" b="1" dirty="0" smtClean="0"/>
              <a:t>osmosis and diffusion</a:t>
            </a:r>
            <a:r>
              <a:rPr lang="en-US" sz="4400" dirty="0" smtClean="0"/>
              <a:t> in algae nonvascular plants such as mosses;  through </a:t>
            </a:r>
            <a:r>
              <a:rPr lang="en-US" sz="4400" b="1" dirty="0" smtClean="0"/>
              <a:t>vascular tissue</a:t>
            </a:r>
            <a:r>
              <a:rPr lang="en-US" sz="4400" dirty="0" smtClean="0"/>
              <a:t> in all other plants.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0611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89648"/>
            <a:ext cx="7232650" cy="5801566"/>
          </a:xfrm>
        </p:spPr>
        <p:txBody>
          <a:bodyPr>
            <a:normAutofit/>
          </a:bodyPr>
          <a:lstStyle/>
          <a:p>
            <a:pPr marL="742950" indent="-742950">
              <a:buAutoNum type="arabicPeriod" startAt="4"/>
            </a:pPr>
            <a:r>
              <a:rPr lang="en-US" sz="4400" dirty="0" smtClean="0"/>
              <a:t>Plants need to be able to obtain CO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and release O</a:t>
            </a:r>
            <a:r>
              <a:rPr lang="en-US" sz="4400" baseline="-25000" dirty="0" smtClean="0"/>
              <a:t>2. </a:t>
            </a:r>
            <a:r>
              <a:rPr lang="en-US" sz="4400" dirty="0" smtClean="0"/>
              <a:t>(gas exchange)</a:t>
            </a:r>
          </a:p>
          <a:p>
            <a:pPr marL="0" indent="0">
              <a:buNone/>
            </a:pPr>
            <a:r>
              <a:rPr lang="en-US" sz="4400" dirty="0" smtClean="0"/>
              <a:t>Gas exchange occurs in the </a:t>
            </a:r>
            <a:r>
              <a:rPr lang="en-US" sz="4400" b="1" dirty="0" smtClean="0"/>
              <a:t>leaves</a:t>
            </a:r>
            <a:r>
              <a:rPr lang="en-US" sz="4400" dirty="0" smtClean="0"/>
              <a:t> of a plant. </a:t>
            </a:r>
            <a:r>
              <a:rPr lang="en-US" sz="4400" baseline="-25000" dirty="0" smtClean="0"/>
              <a:t>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325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2969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386562"/>
            <a:ext cx="7232650" cy="5504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Why is gas exchange necessary?</a:t>
            </a:r>
          </a:p>
          <a:p>
            <a:pPr marL="0" indent="0">
              <a:buNone/>
            </a:pPr>
            <a:r>
              <a:rPr lang="en-US" sz="4400" dirty="0" smtClean="0"/>
              <a:t>Photosynthesis: </a:t>
            </a:r>
          </a:p>
          <a:p>
            <a:pPr marL="0" indent="0">
              <a:buNone/>
            </a:pPr>
            <a:r>
              <a:rPr lang="en-US" sz="4400" dirty="0" smtClean="0"/>
              <a:t>CO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+H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0 --</a:t>
            </a:r>
            <a:r>
              <a:rPr lang="en-US" sz="4400" dirty="0" smtClean="0">
                <a:sym typeface="Wingdings"/>
              </a:rPr>
              <a:t> C</a:t>
            </a:r>
            <a:r>
              <a:rPr lang="en-US" sz="4400" baseline="-25000" dirty="0" smtClean="0">
                <a:sym typeface="Wingdings"/>
              </a:rPr>
              <a:t>6</a:t>
            </a:r>
            <a:r>
              <a:rPr lang="en-US" sz="4400" dirty="0" smtClean="0">
                <a:sym typeface="Wingdings"/>
              </a:rPr>
              <a:t>H</a:t>
            </a:r>
            <a:r>
              <a:rPr lang="en-US" sz="4400" baseline="-25000" dirty="0" smtClean="0">
                <a:sym typeface="Wingdings"/>
              </a:rPr>
              <a:t>12</a:t>
            </a:r>
            <a:r>
              <a:rPr lang="en-US" sz="4400" dirty="0" smtClean="0">
                <a:sym typeface="Wingdings"/>
              </a:rPr>
              <a:t>0</a:t>
            </a:r>
            <a:r>
              <a:rPr lang="en-US" sz="4400" baseline="-25000" dirty="0">
                <a:sym typeface="Wingdings"/>
              </a:rPr>
              <a:t>6</a:t>
            </a:r>
            <a:r>
              <a:rPr lang="en-US" sz="4400" dirty="0" smtClean="0">
                <a:sym typeface="Wingdings"/>
              </a:rPr>
              <a:t> + O</a:t>
            </a:r>
            <a:r>
              <a:rPr lang="en-US" sz="4400" baseline="-25000" dirty="0" smtClean="0">
                <a:sym typeface="Wingdings"/>
              </a:rPr>
              <a:t>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081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414172"/>
            <a:ext cx="7232650" cy="547704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Plants take up water and nutrients through their roots and make food in their leaves.</a:t>
            </a:r>
          </a:p>
        </p:txBody>
      </p:sp>
    </p:spTree>
    <p:extLst>
      <p:ext uri="{BB962C8B-B14F-4D97-AF65-F5344CB8AC3E}">
        <p14:creationId xmlns:p14="http://schemas.microsoft.com/office/powerpoint/2010/main" val="366602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760</Words>
  <Application>Microsoft Macintosh PowerPoint</Application>
  <PresentationFormat>On-screen Show (4:3)</PresentationFormat>
  <Paragraphs>98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Chapter 22</vt:lpstr>
      <vt:lpstr>PowerPoint Presentation</vt:lpstr>
      <vt:lpstr>What Do Plants Need to Survive?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 OF THE PLANT KINGDOM</vt:lpstr>
      <vt:lpstr>Phylum BRYOPHYTE</vt:lpstr>
      <vt:lpstr>Liverwort</vt:lpstr>
      <vt:lpstr>Hornwort</vt:lpstr>
      <vt:lpstr>Bryophytes</vt:lpstr>
      <vt:lpstr>Phylum BRYOPHYTES </vt:lpstr>
      <vt:lpstr>PowerPoint Presentation</vt:lpstr>
      <vt:lpstr>PowerPoint Presentation</vt:lpstr>
      <vt:lpstr>Life Cycle of a Bryophyte (Moss)</vt:lpstr>
      <vt:lpstr>PowerPoint Presentation</vt:lpstr>
      <vt:lpstr>Gametophyte</vt:lpstr>
      <vt:lpstr>PowerPoint Presentation</vt:lpstr>
      <vt:lpstr>PowerPoint Presentation</vt:lpstr>
      <vt:lpstr>Gametophyte continued</vt:lpstr>
      <vt:lpstr>Gametophyte continued</vt:lpstr>
      <vt:lpstr>SPOROPHYTE</vt:lpstr>
      <vt:lpstr>HUMAN USES OF MOSSES</vt:lpstr>
      <vt:lpstr>Assignment 1 Due next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</dc:title>
  <dc:creator>ANDREA  PETERSEN</dc:creator>
  <cp:lastModifiedBy>ANDREA  PETERSEN</cp:lastModifiedBy>
  <cp:revision>28</cp:revision>
  <cp:lastPrinted>2014-09-09T06:31:48Z</cp:lastPrinted>
  <dcterms:created xsi:type="dcterms:W3CDTF">2014-03-03T20:42:27Z</dcterms:created>
  <dcterms:modified xsi:type="dcterms:W3CDTF">2014-09-09T06:35:42Z</dcterms:modified>
</cp:coreProperties>
</file>