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E51-5AB0-C046-9D83-1588E7AA6DD6}" type="datetimeFigureOut">
              <a:rPr lang="en-US" smtClean="0"/>
              <a:t>14-07-29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D36C-6272-194F-B3A1-4B5CCCA6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1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E51-5AB0-C046-9D83-1588E7AA6DD6}" type="datetimeFigureOut">
              <a:rPr lang="en-US" smtClean="0"/>
              <a:t>14-07-30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D36C-6272-194F-B3A1-4B5CCCA6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3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E51-5AB0-C046-9D83-1588E7AA6DD6}" type="datetimeFigureOut">
              <a:rPr lang="en-US" smtClean="0"/>
              <a:t>14-07-30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D36C-6272-194F-B3A1-4B5CCCA6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E51-5AB0-C046-9D83-1588E7AA6DD6}" type="datetimeFigureOut">
              <a:rPr lang="en-US" smtClean="0"/>
              <a:t>14-07-29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D36C-6272-194F-B3A1-4B5CCCA6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E51-5AB0-C046-9D83-1588E7AA6DD6}" type="datetimeFigureOut">
              <a:rPr lang="en-US" smtClean="0"/>
              <a:t>14-07-30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D36C-6272-194F-B3A1-4B5CCCA6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1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E51-5AB0-C046-9D83-1588E7AA6DD6}" type="datetimeFigureOut">
              <a:rPr lang="en-US" smtClean="0"/>
              <a:t>14-07-30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D36C-6272-194F-B3A1-4B5CCCA6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2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E51-5AB0-C046-9D83-1588E7AA6DD6}" type="datetimeFigureOut">
              <a:rPr lang="en-US" smtClean="0"/>
              <a:t>14-07-30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D36C-6272-194F-B3A1-4B5CCCA6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2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E51-5AB0-C046-9D83-1588E7AA6DD6}" type="datetimeFigureOut">
              <a:rPr lang="en-US" smtClean="0"/>
              <a:t>14-07-30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D36C-6272-194F-B3A1-4B5CCCA6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3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E51-5AB0-C046-9D83-1588E7AA6DD6}" type="datetimeFigureOut">
              <a:rPr lang="en-US" smtClean="0"/>
              <a:t>14-07-30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D36C-6272-194F-B3A1-4B5CCCA6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6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E51-5AB0-C046-9D83-1588E7AA6DD6}" type="datetimeFigureOut">
              <a:rPr lang="en-US" smtClean="0"/>
              <a:t>14-07-30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D36C-6272-194F-B3A1-4B5CCCA6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0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E51-5AB0-C046-9D83-1588E7AA6DD6}" type="datetimeFigureOut">
              <a:rPr lang="en-US" smtClean="0"/>
              <a:t>14-07-30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D36C-6272-194F-B3A1-4B5CCCA6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5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38E51-5AB0-C046-9D83-1588E7AA6DD6}" type="datetimeFigureOut">
              <a:rPr lang="en-US" smtClean="0"/>
              <a:t>14-07-29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D36C-6272-194F-B3A1-4B5CCCA6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0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28:</a:t>
            </a:r>
            <a:br>
              <a:rPr lang="en-US" dirty="0" smtClean="0"/>
            </a:br>
            <a:r>
              <a:rPr lang="en-US" b="1" dirty="0" smtClean="0"/>
              <a:t>Arthropods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Crustaceans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Spiders 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Insects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930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3506"/>
            <a:ext cx="8229600" cy="56126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Respiration: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Terrestrial arthropods</a:t>
            </a:r>
            <a:r>
              <a:rPr lang="en-US" dirty="0" smtClean="0"/>
              <a:t> –</a:t>
            </a:r>
          </a:p>
          <a:p>
            <a:pPr marL="571500" indent="-571500">
              <a:buAutoNum type="romanLcPeriod"/>
            </a:pPr>
            <a:r>
              <a:rPr lang="en-US" dirty="0" smtClean="0"/>
              <a:t>Most breath through a network of </a:t>
            </a:r>
            <a:r>
              <a:rPr lang="en-US" b="1" dirty="0" smtClean="0"/>
              <a:t>branching tracheal tubes </a:t>
            </a:r>
            <a:r>
              <a:rPr lang="en-US" dirty="0" smtClean="0"/>
              <a:t>that extend throughout the body.  Air enters and leaves the tracheal tubes through</a:t>
            </a:r>
            <a:r>
              <a:rPr lang="en-US" b="1" dirty="0" smtClean="0"/>
              <a:t> spiracles </a:t>
            </a:r>
            <a:r>
              <a:rPr lang="en-US" dirty="0" smtClean="0"/>
              <a:t>which are small openings located along the side of the body.</a:t>
            </a:r>
            <a:r>
              <a:rPr lang="en-US" b="1" dirty="0" smtClean="0"/>
              <a:t> </a:t>
            </a:r>
          </a:p>
          <a:p>
            <a:pPr marL="571500" indent="-571500">
              <a:buAutoNum type="romanLcPeriod"/>
            </a:pPr>
            <a:r>
              <a:rPr lang="en-US" dirty="0" smtClean="0"/>
              <a:t>Some arthropods such as spiders breath through </a:t>
            </a:r>
            <a:r>
              <a:rPr lang="en-US" b="1" dirty="0" smtClean="0"/>
              <a:t>Book lungs</a:t>
            </a:r>
            <a:r>
              <a:rPr lang="en-US" dirty="0" smtClean="0"/>
              <a:t> which are organs that have layers of respiratory tissue stacked like the pages of a book.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3259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Aquatic arthropods </a:t>
            </a:r>
            <a:r>
              <a:rPr lang="en-US" dirty="0" smtClean="0"/>
              <a:t> - such as lobster, crabs, respire through gills. 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Refer to page 753 to view the different types of respiratory organs.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4285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r>
              <a:rPr lang="en-US" b="1" dirty="0" smtClean="0"/>
              <a:t>Circulation – </a:t>
            </a:r>
            <a:r>
              <a:rPr lang="en-US" dirty="0" smtClean="0"/>
              <a:t>open circulatory system;  well developed heart pumps blood through arteries that branch and enter tissues.  Blood leaves the vessels and moves through sinuses.  The blood then collects in a large sinus surrounding the heart and re-enters the heart and is again pumped through the body.</a:t>
            </a:r>
          </a:p>
          <a:p>
            <a:endParaRPr lang="en-US" b="1" dirty="0"/>
          </a:p>
          <a:p>
            <a:r>
              <a:rPr lang="en-US" b="1" dirty="0" smtClean="0"/>
              <a:t>Refer to page 754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9118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Excretion </a:t>
            </a:r>
            <a:r>
              <a:rPr lang="en-US" dirty="0" smtClean="0"/>
              <a:t> 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Terrestrial arthropods </a:t>
            </a:r>
            <a:r>
              <a:rPr lang="en-US" dirty="0" smtClean="0"/>
              <a:t> - dispose of nitrogenous wastes using </a:t>
            </a:r>
            <a:r>
              <a:rPr lang="en-US" b="1" dirty="0" err="1" smtClean="0"/>
              <a:t>Malpighian</a:t>
            </a:r>
            <a:r>
              <a:rPr lang="en-US" b="1" dirty="0" smtClean="0"/>
              <a:t> tubules </a:t>
            </a:r>
            <a:r>
              <a:rPr lang="en-US" dirty="0" smtClean="0"/>
              <a:t>which are sac like organs that extract wastes from the blood and then add them to the digestive waste.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Aquatic arthropods</a:t>
            </a:r>
            <a:r>
              <a:rPr lang="en-US" dirty="0" smtClean="0"/>
              <a:t> – </a:t>
            </a:r>
            <a:r>
              <a:rPr lang="en-US" b="1" dirty="0" smtClean="0"/>
              <a:t>diffusion</a:t>
            </a:r>
            <a:r>
              <a:rPr lang="en-US" dirty="0" smtClean="0"/>
              <a:t> moves cellular wastes from the animals body into the surrounding water.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Refer to page 755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5290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Response – </a:t>
            </a:r>
            <a:r>
              <a:rPr lang="en-US" dirty="0" smtClean="0"/>
              <a:t>most arthropods have a well developed nervous system;  all have a brain; most have sense organs – ex. Compound eyes ( may have more than 2000 different lenses – can detect color and motion)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Movement</a:t>
            </a:r>
            <a:r>
              <a:rPr lang="en-US" dirty="0" smtClean="0"/>
              <a:t> – move by using well developed groups of muscles that are controlled by the nervous system.   Muscle cells can contract, they generate force by contracting and then pulling on the exoskeleton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8661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r>
              <a:rPr lang="en-US" dirty="0" smtClean="0"/>
              <a:t>-at each body joint, different muscles either flex (bend) or extend (straighten) the joint.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Reproduction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Terrestrial arthropods</a:t>
            </a:r>
            <a:r>
              <a:rPr lang="en-US" dirty="0" smtClean="0"/>
              <a:t> – internal fertilization </a:t>
            </a:r>
          </a:p>
          <a:p>
            <a:pPr marL="0" indent="0">
              <a:buNone/>
            </a:pPr>
            <a:r>
              <a:rPr lang="en-US" b="1" dirty="0" smtClean="0"/>
              <a:t>Aquatic arthropods</a:t>
            </a:r>
            <a:r>
              <a:rPr lang="en-US" dirty="0" smtClean="0"/>
              <a:t> – internal or external fertilization.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8123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Growth and Development in Arthropods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exoskeleton does not grow as the animal grows, therefore, when the animal outgrows its exoskeleton it undergoes a period of </a:t>
            </a:r>
            <a:r>
              <a:rPr lang="en-US" b="1" dirty="0" smtClean="0"/>
              <a:t>molting</a:t>
            </a:r>
            <a:r>
              <a:rPr lang="en-US" dirty="0" smtClean="0"/>
              <a:t>.  During molting the entire exoskeleton is shed and a new larger skeleton is formed.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88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Crustaceans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 Crayfish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Cephalothorax</a:t>
            </a:r>
            <a:r>
              <a:rPr lang="en-US" dirty="0" smtClean="0"/>
              <a:t>  - head and thorax – houses most of the internal organs.  The cephalothorax is covered by an exoskeleton called the </a:t>
            </a:r>
            <a:r>
              <a:rPr lang="en-US" b="1" dirty="0" smtClean="0"/>
              <a:t>carapace.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Abdomen</a:t>
            </a:r>
            <a:r>
              <a:rPr lang="en-US" dirty="0" smtClean="0"/>
              <a:t> – is the posterior part of the body</a:t>
            </a:r>
          </a:p>
        </p:txBody>
      </p:sp>
    </p:spTree>
    <p:extLst>
      <p:ext uri="{BB962C8B-B14F-4D97-AF65-F5344CB8AC3E}">
        <p14:creationId xmlns:p14="http://schemas.microsoft.com/office/powerpoint/2010/main" val="31140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r>
              <a:rPr lang="en-US" b="1" dirty="0" err="1" smtClean="0"/>
              <a:t>Appendanges</a:t>
            </a:r>
            <a:r>
              <a:rPr lang="en-US" dirty="0" smtClean="0"/>
              <a:t> – the first two pairs are antennae which bear many </a:t>
            </a:r>
            <a:r>
              <a:rPr lang="en-US" b="1" dirty="0" smtClean="0"/>
              <a:t>sensory hairs</a:t>
            </a:r>
            <a:r>
              <a:rPr lang="en-US" dirty="0" smtClean="0"/>
              <a:t>.  In crayfish, </a:t>
            </a:r>
            <a:r>
              <a:rPr lang="en-US" b="1" dirty="0" smtClean="0"/>
              <a:t>antennae are primarily sense organs</a:t>
            </a:r>
            <a:r>
              <a:rPr lang="en-US" dirty="0" smtClean="0"/>
              <a:t>. In other crustaceans they are </a:t>
            </a:r>
            <a:r>
              <a:rPr lang="en-US" b="1" dirty="0" smtClean="0"/>
              <a:t>used for feeding or swimming.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	-</a:t>
            </a:r>
            <a:r>
              <a:rPr lang="en-US" dirty="0" smtClean="0"/>
              <a:t>3rd pair of appendages are </a:t>
            </a:r>
            <a:r>
              <a:rPr lang="en-US" b="1" dirty="0" smtClean="0"/>
              <a:t>mandibles</a:t>
            </a:r>
            <a:r>
              <a:rPr lang="en-US" dirty="0" smtClean="0"/>
              <a:t> which are mouthparts adapted for biting and grinding food. 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-gills</a:t>
            </a:r>
            <a:r>
              <a:rPr lang="en-US" dirty="0" smtClean="0"/>
              <a:t> are attached to the appendages associated with the cephalothorax.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2969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Continue p 721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6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ARTHROPODS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Segmented body</a:t>
            </a:r>
          </a:p>
          <a:p>
            <a:r>
              <a:rPr lang="en-US" dirty="0" smtClean="0"/>
              <a:t>Tough exoskeleton </a:t>
            </a:r>
          </a:p>
          <a:p>
            <a:r>
              <a:rPr lang="en-US" dirty="0" smtClean="0"/>
              <a:t>Jointed appendages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350" y="3702644"/>
            <a:ext cx="4215631" cy="203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69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SEGMENTED BODY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Crustaceans – </a:t>
            </a:r>
            <a:r>
              <a:rPr lang="en-US" dirty="0" smtClean="0"/>
              <a:t>two or three body sections and chewing mouth parts called mandibles.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45900"/>
            <a:ext cx="9144000" cy="343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63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b="1" dirty="0" smtClean="0"/>
              <a:t>SPIDERS</a:t>
            </a:r>
            <a:r>
              <a:rPr lang="en-US" dirty="0" smtClean="0"/>
              <a:t> – two body segments, mouth parts called chelicerae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837" y="1513489"/>
            <a:ext cx="7026051" cy="429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82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33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b="1" dirty="0" smtClean="0"/>
              <a:t>INSECTS</a:t>
            </a:r>
            <a:r>
              <a:rPr lang="en-US" dirty="0" smtClean="0"/>
              <a:t> – three part bodies; insects;  have jaws.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189156"/>
            <a:ext cx="8433457" cy="429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01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EXOSKELETON – </a:t>
            </a:r>
            <a:r>
              <a:rPr lang="en-US" dirty="0" smtClean="0"/>
              <a:t>made of protein and the carbohydrate chitin; protects and supports the body of the arthropod; vary in size, shape and toughness.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Crustaceans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Spiders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Insects </a:t>
            </a:r>
            <a:r>
              <a:rPr lang="en-US" dirty="0" smtClean="0"/>
              <a:t>-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838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APPENDAGES</a:t>
            </a:r>
            <a:r>
              <a:rPr lang="en-US" dirty="0" smtClean="0"/>
              <a:t> – are structures such as legs and antennae that extend from the body wall.  Appendages are jointed – “</a:t>
            </a:r>
            <a:r>
              <a:rPr lang="en-US" dirty="0" err="1" smtClean="0"/>
              <a:t>arthron</a:t>
            </a:r>
            <a:r>
              <a:rPr lang="en-US" dirty="0" smtClean="0"/>
              <a:t>” means “joint” in Greek, “</a:t>
            </a:r>
            <a:r>
              <a:rPr lang="en-US" dirty="0" err="1" smtClean="0"/>
              <a:t>podos</a:t>
            </a:r>
            <a:r>
              <a:rPr lang="en-US" dirty="0" smtClean="0"/>
              <a:t>” means “foot”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Crustaceans – </a:t>
            </a:r>
            <a:r>
              <a:rPr lang="en-US" dirty="0" smtClean="0"/>
              <a:t>two pairs of antennae, number of walking legs varies.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Spiders </a:t>
            </a:r>
            <a:r>
              <a:rPr lang="en-US" dirty="0" smtClean="0"/>
              <a:t>– most have four pairs of walking legs, no antennae.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Insects </a:t>
            </a:r>
            <a:r>
              <a:rPr lang="en-US" dirty="0" smtClean="0"/>
              <a:t>– one pair of antennae and 3 pairs of  </a:t>
            </a:r>
            <a:r>
              <a:rPr lang="en-US" dirty="0" err="1" smtClean="0"/>
              <a:t>unbranched</a:t>
            </a:r>
            <a:r>
              <a:rPr lang="en-US" dirty="0" smtClean="0"/>
              <a:t> appendages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0134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r>
              <a:rPr lang="en-US" b="1" dirty="0" smtClean="0"/>
              <a:t>Crustacean</a:t>
            </a:r>
            <a:r>
              <a:rPr lang="en-US" dirty="0" smtClean="0"/>
              <a:t> – crabs, shrimps, lobsters, crayfish, barnacles</a:t>
            </a:r>
          </a:p>
          <a:p>
            <a:endParaRPr lang="en-US" dirty="0"/>
          </a:p>
          <a:p>
            <a:r>
              <a:rPr lang="en-US" b="1" dirty="0" smtClean="0"/>
              <a:t>Spiders </a:t>
            </a:r>
            <a:r>
              <a:rPr lang="en-US" dirty="0" smtClean="0"/>
              <a:t> - horseshoe crabs, spiders, ticks and scorpions </a:t>
            </a:r>
          </a:p>
          <a:p>
            <a:endParaRPr lang="en-US" b="1" dirty="0"/>
          </a:p>
          <a:p>
            <a:r>
              <a:rPr lang="en-US" b="1" dirty="0" smtClean="0"/>
              <a:t>Insects</a:t>
            </a:r>
            <a:r>
              <a:rPr lang="en-US" dirty="0" smtClean="0"/>
              <a:t> – beetle, fly, ant, termite, ladybug, moth, bees, wasps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4888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 and Function in Arthropods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Feeding</a:t>
            </a:r>
            <a:r>
              <a:rPr lang="en-US" dirty="0" smtClean="0"/>
              <a:t> – </a:t>
            </a:r>
            <a:r>
              <a:rPr lang="en-US" dirty="0" err="1" smtClean="0"/>
              <a:t>incl</a:t>
            </a:r>
            <a:r>
              <a:rPr lang="en-US" dirty="0" smtClean="0"/>
              <a:t> herbivores, carnivores and omnivores;  bloodsuckers, filter feeders, </a:t>
            </a:r>
            <a:r>
              <a:rPr lang="en-US" dirty="0" err="1" smtClean="0"/>
              <a:t>detritivores</a:t>
            </a:r>
            <a:r>
              <a:rPr lang="en-US" dirty="0" smtClean="0"/>
              <a:t> and parasites. </a:t>
            </a:r>
          </a:p>
          <a:p>
            <a:pPr lvl="1"/>
            <a:r>
              <a:rPr lang="en-US" sz="3200" b="1" dirty="0" smtClean="0"/>
              <a:t>Mouthparts</a:t>
            </a:r>
            <a:r>
              <a:rPr lang="en-US" sz="3200" dirty="0" smtClean="0"/>
              <a:t> range from pincers or fangs to jaws.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35449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654</Words>
  <Application>Microsoft Macintosh PowerPoint</Application>
  <PresentationFormat>On-screen Show (4:3)</PresentationFormat>
  <Paragraphs>71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Chapter 28: Arthropods</vt:lpstr>
      <vt:lpstr>ARTHROPODS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 and Function in Arthropods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Growth and Development in Arthropods </vt:lpstr>
      <vt:lpstr>Crustaceans </vt:lpstr>
      <vt:lpstr>PowerPoint Presentation</vt:lpstr>
      <vt:lpstr>Continue p 721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28: Arthropods</dc:title>
  <dc:creator>ANDREA  PETERSEN</dc:creator>
  <cp:lastModifiedBy>ANDREA  PETERSEN</cp:lastModifiedBy>
  <cp:revision>10</cp:revision>
  <dcterms:created xsi:type="dcterms:W3CDTF">2014-07-30T06:49:53Z</dcterms:created>
  <dcterms:modified xsi:type="dcterms:W3CDTF">2014-07-30T08:07:36Z</dcterms:modified>
</cp:coreProperties>
</file>