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1" r:id="rId2"/>
    <p:sldId id="306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1" r:id="rId11"/>
    <p:sldId id="322" r:id="rId12"/>
    <p:sldId id="33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7C2-0EAC-4A12-8029-3C4340724EE7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39E-4FFB-461A-99CF-D02AAF3FB66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96B8-E958-421D-B994-9E211A60925B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Photo Credit: ©Bruce Coleman, LTD/Natural Selection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439F7-B99E-4048-ADE3-59AEF158C7B0}" type="slidenum">
              <a:rPr lang="en-US" smtClean="0">
                <a:ea typeface="ＭＳ Ｐゴシック" pitchFamily="1" charset="-128"/>
              </a:rPr>
              <a:pPr/>
              <a:t>3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640FA-644B-434F-AE60-B4E1297D8F16}" type="slidenum">
              <a:rPr lang="en-US" smtClean="0">
                <a:ea typeface="ＭＳ Ｐゴシック" pitchFamily="1" charset="-128"/>
              </a:rPr>
              <a:pPr/>
              <a:t>4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BF562-46B4-4CD1-AEBE-9749209AD994}" type="slidenum">
              <a:rPr lang="en-US" smtClean="0">
                <a:ea typeface="ＭＳ Ｐゴシック" pitchFamily="1" charset="-128"/>
              </a:rPr>
              <a:pPr/>
              <a:t>5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Primary succession occurs on newly exposed surfaces, such as this newly deposited volcanic rock and ash. 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81863-99A6-4542-A78B-D1C9448CE5AB}" type="slidenum">
              <a:rPr lang="en-US" smtClean="0">
                <a:ea typeface="ＭＳ Ｐゴシック" pitchFamily="1" charset="-128"/>
              </a:rPr>
              <a:pPr/>
              <a:t>6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Primary succession occurs on newly exposed surfaces, such as this newly deposited volcanic rock and ash. 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793A3-22EF-4C73-B283-CAB574B8DD73}" type="slidenum">
              <a:rPr lang="en-US" smtClean="0">
                <a:ea typeface="ＭＳ Ｐゴシック" pitchFamily="1" charset="-128"/>
              </a:rPr>
              <a:pPr/>
              <a:t>7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Primary succession occurs on newly exposed surfaces, such as this newly deposited volcanic rock and ash. 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BACB6-7DC3-42BA-BD86-3AFC31DE3AAA}" type="slidenum">
              <a:rPr lang="en-US" smtClean="0">
                <a:ea typeface="ＭＳ Ｐゴシック" pitchFamily="1" charset="-128"/>
              </a:rPr>
              <a:pPr/>
              <a:t>8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Primary succession occurs on newly exposed surfaces, such as this newly deposited volcanic rock and ash. 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89656-FC6C-4137-812D-1A44BE8CB51E}" type="slidenum">
              <a:rPr lang="en-US" smtClean="0">
                <a:ea typeface="ＭＳ Ｐゴシック" pitchFamily="1" charset="-128"/>
              </a:rPr>
              <a:pPr/>
              <a:t>9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36712"/>
            <a:ext cx="8170366" cy="1055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A50000"/>
                </a:solidFill>
              </a:rPr>
              <a:t>4-2 What shapes an ecosystem?</a:t>
            </a:r>
            <a:br>
              <a:rPr lang="en-US" sz="4000" dirty="0" smtClean="0">
                <a:solidFill>
                  <a:srgbClr val="A50000"/>
                </a:solidFill>
              </a:rPr>
            </a:br>
            <a:r>
              <a:rPr lang="en-US" sz="4000" dirty="0" smtClean="0">
                <a:solidFill>
                  <a:srgbClr val="A50000"/>
                </a:solidFill>
              </a:rPr>
              <a:t>Part 2 : Ecological Succession</a:t>
            </a:r>
            <a:br>
              <a:rPr lang="en-US" sz="4000" dirty="0" smtClean="0">
                <a:solidFill>
                  <a:srgbClr val="A50000"/>
                </a:solidFill>
              </a:rPr>
            </a:br>
            <a:endParaRPr lang="en-US" sz="4000" dirty="0" smtClean="0">
              <a:solidFill>
                <a:srgbClr val="A5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3851920" cy="44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Ecology Succession and bogs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See lab manual:</a:t>
            </a:r>
          </a:p>
          <a:p>
            <a:pPr lvl="1"/>
            <a:r>
              <a:rPr lang="en-CA" dirty="0" smtClean="0"/>
              <a:t> p. 40 – 44</a:t>
            </a:r>
          </a:p>
          <a:p>
            <a:pPr lvl="1"/>
            <a:endParaRPr lang="en-CA" dirty="0" smtClean="0"/>
          </a:p>
          <a:p>
            <a:pPr lvl="1">
              <a:buNone/>
            </a:pPr>
            <a:r>
              <a:rPr lang="en-CA" dirty="0" smtClean="0"/>
              <a:t>Fill the blanks</a:t>
            </a: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Ecology concepts</a:t>
            </a:r>
            <a:r>
              <a:rPr lang="en-CA" sz="3100" b="1" dirty="0" smtClean="0">
                <a:latin typeface="+mj-lt"/>
              </a:rPr>
              <a:t> </a:t>
            </a:r>
            <a:br>
              <a:rPr lang="en-CA" sz="3100" b="1" dirty="0" smtClean="0">
                <a:latin typeface="+mj-lt"/>
              </a:rPr>
            </a:br>
            <a:r>
              <a:rPr lang="en-CA" sz="3100" b="1" dirty="0" smtClean="0">
                <a:latin typeface="+mj-lt"/>
              </a:rPr>
              <a:t>Ecological Succession (p94-97)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07901"/>
            <a:ext cx="6084168" cy="48574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CA" sz="2400" b="1" dirty="0" smtClean="0"/>
              <a:t>Lecture Outline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Ecological Succession</a:t>
            </a:r>
          </a:p>
          <a:p>
            <a:pPr lvl="2">
              <a:spcAft>
                <a:spcPts val="600"/>
              </a:spcAft>
            </a:pPr>
            <a:r>
              <a:rPr lang="en-CA" dirty="0" smtClean="0"/>
              <a:t>Primary succession, secondary succession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Ecological Succession</a:t>
            </a:r>
            <a:endParaRPr lang="en-US" sz="2800" dirty="0" smtClean="0"/>
          </a:p>
        </p:txBody>
      </p:sp>
      <p:sp>
        <p:nvSpPr>
          <p:cNvPr id="1213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3826768" cy="5001419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This series of predictable changes that occurs in a community over time is called </a:t>
            </a:r>
            <a:r>
              <a:rPr lang="en-US" sz="2400" b="1" dirty="0" smtClean="0"/>
              <a:t>ecological succession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Sometimes, an ecosystem changes in response to an abrupt disturbance. 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other times, change occurs as a more gradual response to natural fluctuations in the environment.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436342" cy="27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404096" y="2420888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dirty="0" smtClean="0"/>
              <a:t>Forest </a:t>
            </a:r>
          </a:p>
          <a:p>
            <a:pPr algn="r"/>
            <a:r>
              <a:rPr lang="en-CA" sz="1600" dirty="0" smtClean="0"/>
              <a:t>succession</a:t>
            </a:r>
            <a:endParaRPr lang="en-CA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78754"/>
            <a:ext cx="3131840" cy="357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716016" y="371703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dirty="0" smtClean="0"/>
              <a:t>Bog </a:t>
            </a:r>
          </a:p>
          <a:p>
            <a:pPr algn="r"/>
            <a:r>
              <a:rPr lang="en-CA" sz="1600" dirty="0" smtClean="0"/>
              <a:t>succession</a:t>
            </a:r>
            <a:endParaRPr lang="en-CA" sz="16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868144" y="3501008"/>
            <a:ext cx="0" cy="28803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Ecological Succession</a:t>
            </a:r>
            <a:endParaRPr lang="en-US" sz="2800" dirty="0" smtClean="0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noFill/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b="1" dirty="0" smtClean="0"/>
              <a:t>Primary Succession</a:t>
            </a:r>
          </a:p>
          <a:p>
            <a:pPr lvl="2" eaLnBrk="1" hangingPunct="1">
              <a:buFont typeface="Arial" charset="0"/>
              <a:buNone/>
            </a:pPr>
            <a:r>
              <a:rPr lang="en-US" dirty="0" smtClean="0"/>
              <a:t>On land, succession that occurs on surfaces where no soil exists is called </a:t>
            </a:r>
            <a:r>
              <a:rPr lang="en-US" b="1" dirty="0" smtClean="0"/>
              <a:t>primary succession</a:t>
            </a:r>
            <a:r>
              <a:rPr lang="en-US" dirty="0" smtClean="0"/>
              <a:t>. For example, primary succession occurs on rock surfaces formed after volcanoes erupt.</a:t>
            </a:r>
          </a:p>
          <a:p>
            <a:pPr lvl="2" eaLnBrk="1" hangingPunct="1">
              <a:buFont typeface="Arial" charset="0"/>
              <a:buNone/>
            </a:pPr>
            <a:r>
              <a:rPr lang="en-US" dirty="0" smtClean="0"/>
              <a:t>The first species to populate the area are called </a:t>
            </a:r>
            <a:r>
              <a:rPr lang="en-US" b="1" dirty="0" smtClean="0"/>
              <a:t>pioneer species</a:t>
            </a:r>
            <a:r>
              <a:rPr lang="en-US" dirty="0" smtClean="0"/>
              <a:t>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9" y="4365104"/>
            <a:ext cx="3641045" cy="24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Pearson Prentice Hall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In this example, a volcanic eruption has destroyed the previous ecosystem.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28677" name="Picture 7" descr="sb4694f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950" y="2025650"/>
            <a:ext cx="20415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Succession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The first organisms to appear are lichens.</a:t>
            </a:r>
          </a:p>
        </p:txBody>
      </p:sp>
      <p:pic>
        <p:nvPicPr>
          <p:cNvPr id="29701" name="Picture 8" descr="sb4694f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75" y="1698625"/>
            <a:ext cx="219868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sb4694f1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925" y="1687513"/>
            <a:ext cx="22034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Ecological Succession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Mosses soon appear, and grasses take root in the thin layer of soil.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30725" name="Picture 8" descr="sb4694f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2176463"/>
            <a:ext cx="18589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sb4694f1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189163"/>
            <a:ext cx="18843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sb4694f1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8138" y="2192338"/>
            <a:ext cx="193516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Ecological Succession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Eventually, tree seedlings and shrubs sprout among the plant community.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31749" name="Picture 7" descr="sb4694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2025650"/>
            <a:ext cx="7335838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Ecological Succession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b="1" dirty="0" smtClean="0"/>
              <a:t>Secondary Succession</a:t>
            </a:r>
          </a:p>
          <a:p>
            <a:pPr lvl="2" eaLnBrk="1" hangingPunct="1">
              <a:buFont typeface="Arial" charset="0"/>
              <a:buNone/>
            </a:pPr>
            <a:r>
              <a:rPr lang="en-US" dirty="0" smtClean="0"/>
              <a:t>Components of an ecosystem can be changed by natural events, such as fires. </a:t>
            </a:r>
          </a:p>
          <a:p>
            <a:pPr lvl="2" eaLnBrk="1" hangingPunct="1">
              <a:buFont typeface="Arial" charset="0"/>
              <a:buNone/>
            </a:pPr>
            <a:r>
              <a:rPr lang="en-US" dirty="0" smtClean="0"/>
              <a:t>When the disturbance is over, community interactions tend to restore the ecosystem to its original condition through </a:t>
            </a:r>
            <a:r>
              <a:rPr lang="en-US" b="1" dirty="0" smtClean="0"/>
              <a:t>secondary succession</a:t>
            </a:r>
            <a:r>
              <a:rPr lang="en-US" dirty="0" smtClean="0"/>
              <a:t>. 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Ecological Succession</a:t>
            </a:r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4750"/>
            <a:ext cx="6286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9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335</Words>
  <Application>Microsoft Office PowerPoint</Application>
  <PresentationFormat>Affichage à l'écran (4:3)</PresentationFormat>
  <Paragraphs>52</Paragraphs>
  <Slides>12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4-2 What shapes an ecosystem? Part 2 : Ecological Succession </vt:lpstr>
      <vt:lpstr>Ecology concepts  Ecological Succession (p94-97) </vt:lpstr>
      <vt:lpstr>Ecological Succession</vt:lpstr>
      <vt:lpstr>Ecological Succession</vt:lpstr>
      <vt:lpstr>Diapositive 5</vt:lpstr>
      <vt:lpstr>Ecological Succession</vt:lpstr>
      <vt:lpstr>Ecological Succession</vt:lpstr>
      <vt:lpstr>Ecological Succession</vt:lpstr>
      <vt:lpstr>Ecological Succession</vt:lpstr>
      <vt:lpstr>Ecology Succession and bogs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Sockeye Salmon of the Adams River, BC</dc:title>
  <dc:creator>Ari</dc:creator>
  <cp:lastModifiedBy>Ari</cp:lastModifiedBy>
  <cp:revision>145</cp:revision>
  <dcterms:created xsi:type="dcterms:W3CDTF">2014-12-18T16:53:35Z</dcterms:created>
  <dcterms:modified xsi:type="dcterms:W3CDTF">2015-01-24T22:47:14Z</dcterms:modified>
</cp:coreProperties>
</file>