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2" r:id="rId2"/>
    <p:sldId id="321" r:id="rId3"/>
    <p:sldId id="323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4" r:id="rId12"/>
    <p:sldId id="333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1" autoAdjust="0"/>
    <p:restoredTop sz="98768" autoAdjust="0"/>
  </p:normalViewPr>
  <p:slideViewPr>
    <p:cSldViewPr>
      <p:cViewPr>
        <p:scale>
          <a:sx n="66" d="100"/>
          <a:sy n="66" d="100"/>
        </p:scale>
        <p:origin x="-64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07C2-0EAC-4A12-8029-3C4340724EE7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239E-4FFB-461A-99CF-D02AAF3FB66D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096B8-E958-421D-B994-9E211A60925B}" type="slidenum">
              <a:rPr lang="en-US" smtClean="0">
                <a:ea typeface="ＭＳ Ｐゴシック" pitchFamily="1" charset="-128"/>
              </a:rPr>
              <a:pPr/>
              <a:t>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Photo Credit: ©Bruce Coleman, LTD/Natural Selection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31419-4A25-4BEC-9DA1-1B5C8C4300BA}" type="slidenum">
              <a:rPr lang="en-US" smtClean="0">
                <a:ea typeface="ＭＳ Ｐゴシック" pitchFamily="1" charset="-128"/>
              </a:rPr>
              <a:pPr/>
              <a:t>11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Carbon is found in several large reservoirs in the biosphere. In the atmosphere, it is found as carbon dioxide gas; in the oceans as dissolved carbon dioxide; on land in organisms, rocks, and soil; and underground as coal, petroleum, and calcium carbonate rock. 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2C720-A170-464C-91A5-ACBF537A835A}" type="slidenum">
              <a:rPr lang="en-US" smtClean="0">
                <a:ea typeface="ＭＳ Ｐゴシック" pitchFamily="1" charset="-128"/>
              </a:rPr>
              <a:pPr/>
              <a:t>15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atmosphere is the main reservoir of nitrogen in the biosphere. Nitrogen also cycles through the soil and through the tissues of living organisms. </a:t>
            </a:r>
            <a:endParaRPr lang="en-US" b="1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553D6-2BF6-4464-87B3-720A1BC9BBFF}" type="slidenum">
              <a:rPr lang="en-US" smtClean="0">
                <a:ea typeface="ＭＳ Ｐゴシック" pitchFamily="1" charset="-128"/>
              </a:rPr>
              <a:pPr/>
              <a:t>17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Phosphorus in the biosphere cycles among the land, ocean sediments, and living organisms. </a:t>
            </a:r>
            <a:endParaRPr lang="en-US" b="1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F5F4-B019-45D9-BA9E-32D513F6EC32}" type="datetimeFigureOut">
              <a:rPr lang="en-CA" smtClean="0"/>
              <a:pPr/>
              <a:t>24/01/2015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3BF7-CBCD-443C-AD19-AF4D9A8F5472}" type="slidenum">
              <a:rPr lang="en-CA" smtClean="0"/>
              <a:pPr/>
              <a:t>‹N°›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algn="ctr"/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does matter move among the living and nonliving parts of an ecosystem?</a:t>
            </a:r>
            <a:endParaRPr lang="en-US" dirty="0" smtClean="0"/>
          </a:p>
          <a:p>
            <a:pPr algn="ctr"/>
            <a:endParaRPr lang="en-CA" dirty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260648"/>
            <a:ext cx="7170737" cy="1055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A50000"/>
                </a:solidFill>
              </a:rPr>
              <a:t>3–3 Cycles of Matter</a:t>
            </a:r>
            <a:br>
              <a:rPr lang="en-US" sz="4000" dirty="0" smtClean="0">
                <a:solidFill>
                  <a:srgbClr val="A50000"/>
                </a:solidFill>
              </a:rPr>
            </a:br>
            <a:r>
              <a:rPr lang="en-US" sz="4000" dirty="0" smtClean="0">
                <a:solidFill>
                  <a:srgbClr val="A50000"/>
                </a:solidFill>
              </a:rPr>
              <a:t/>
            </a:r>
            <a:br>
              <a:rPr lang="en-US" sz="4000" dirty="0" smtClean="0">
                <a:solidFill>
                  <a:srgbClr val="A50000"/>
                </a:solidFill>
              </a:rPr>
            </a:br>
            <a:r>
              <a:rPr lang="en-US" sz="4000" dirty="0" smtClean="0">
                <a:solidFill>
                  <a:srgbClr val="A50000"/>
                </a:solidFill>
              </a:rPr>
              <a:t/>
            </a:r>
            <a:br>
              <a:rPr lang="en-US" sz="4000" dirty="0" smtClean="0">
                <a:solidFill>
                  <a:srgbClr val="A50000"/>
                </a:solidFill>
              </a:rPr>
            </a:br>
            <a:r>
              <a:rPr lang="en-US" sz="4000" dirty="0" smtClean="0">
                <a:solidFill>
                  <a:srgbClr val="A50000"/>
                </a:solidFill>
              </a:rPr>
              <a:t/>
            </a:r>
            <a:br>
              <a:rPr lang="en-US" sz="4000" dirty="0" smtClean="0">
                <a:solidFill>
                  <a:srgbClr val="A50000"/>
                </a:solidFill>
              </a:rPr>
            </a:br>
            <a:r>
              <a:rPr lang="en-US" sz="4000" dirty="0" smtClean="0">
                <a:solidFill>
                  <a:srgbClr val="A50000"/>
                </a:solidFill>
              </a:rPr>
              <a:t/>
            </a:r>
            <a:br>
              <a:rPr lang="en-US" sz="4000" dirty="0" smtClean="0">
                <a:solidFill>
                  <a:srgbClr val="A50000"/>
                </a:solidFill>
              </a:rPr>
            </a:br>
            <a:endParaRPr lang="en-US" sz="4000" dirty="0" smtClean="0">
              <a:solidFill>
                <a:srgbClr val="A50000"/>
              </a:solidFill>
            </a:endParaRPr>
          </a:p>
        </p:txBody>
      </p:sp>
      <p:pic>
        <p:nvPicPr>
          <p:cNvPr id="4" name="Picture 5" descr="sb4882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544616" cy="415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carbon cycle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Four main types of processes in carbon cycle: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CA" sz="2400" dirty="0" smtClean="0"/>
              <a:t>1.Biological processes (ex. photosynthesis, respiration, decomposition) that take up and release carbon and oxygen.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CA" sz="2400" dirty="0" smtClean="0"/>
              <a:t>2.Geochemical processes (ex erosion and volcanic activity) that release carbon dioxide (CO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) into the atmosphere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CA" sz="2400" dirty="0" smtClean="0"/>
              <a:t>3.Biogeochemical processes (ex. decomposition of dead organisms and their conversion under pressure into fossil fuels) store carbon underground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CA" sz="2400" dirty="0" smtClean="0"/>
              <a:t>4.Human activities (mining, cutting and burning forests, burning fossil fuels) release carbon dioxide into the atmosphere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 smtClean="0"/>
              <a:t>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" y="5373216"/>
            <a:ext cx="2016224" cy="12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1" y="531495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707" y="5229200"/>
            <a:ext cx="127582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2729" y="5209682"/>
            <a:ext cx="2483767" cy="16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pic>
        <p:nvPicPr>
          <p:cNvPr id="25604" name="Picture 8" descr="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720725"/>
            <a:ext cx="6118225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44" name="Rectangle 20"/>
          <p:cNvSpPr>
            <a:spLocks noChangeArrowheads="1"/>
          </p:cNvSpPr>
          <p:nvPr/>
        </p:nvSpPr>
        <p:spPr bwMode="auto">
          <a:xfrm>
            <a:off x="4254500" y="3833813"/>
            <a:ext cx="16383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45" name="Rectangle 21"/>
          <p:cNvSpPr>
            <a:spLocks noChangeArrowheads="1"/>
          </p:cNvSpPr>
          <p:nvPr/>
        </p:nvSpPr>
        <p:spPr bwMode="auto">
          <a:xfrm>
            <a:off x="4381500" y="855663"/>
            <a:ext cx="1395413" cy="436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5607" name="Text Box 22"/>
          <p:cNvSpPr txBox="1">
            <a:spLocks noChangeArrowheads="1"/>
          </p:cNvSpPr>
          <p:nvPr/>
        </p:nvSpPr>
        <p:spPr bwMode="auto">
          <a:xfrm>
            <a:off x="4311650" y="784225"/>
            <a:ext cx="204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 in Atmosphere</a:t>
            </a:r>
          </a:p>
        </p:txBody>
      </p:sp>
      <p:pic>
        <p:nvPicPr>
          <p:cNvPr id="564248" name="Picture 24" descr="arw5"/>
          <p:cNvPicPr>
            <a:picLocks noChangeAspect="1" noChangeArrowheads="1"/>
          </p:cNvPicPr>
          <p:nvPr/>
        </p:nvPicPr>
        <p:blipFill>
          <a:blip r:embed="rId4" cstate="print"/>
          <a:srcRect l="61430" t="39445" r="22136" b="22717"/>
          <a:stretch>
            <a:fillRect/>
          </a:stretch>
        </p:blipFill>
        <p:spPr bwMode="auto">
          <a:xfrm rot="626591">
            <a:off x="6030913" y="4383088"/>
            <a:ext cx="53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50" name="Picture 26" descr="arw5"/>
          <p:cNvPicPr>
            <a:picLocks noChangeAspect="1" noChangeArrowheads="1"/>
          </p:cNvPicPr>
          <p:nvPr/>
        </p:nvPicPr>
        <p:blipFill>
          <a:blip r:embed="rId4" cstate="print"/>
          <a:srcRect l="-435" t="48721" r="82214" b="20673"/>
          <a:stretch>
            <a:fillRect/>
          </a:stretch>
        </p:blipFill>
        <p:spPr bwMode="auto">
          <a:xfrm>
            <a:off x="3371850" y="4275138"/>
            <a:ext cx="7810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51" name="Picture 27" descr="arw5"/>
          <p:cNvPicPr>
            <a:picLocks noChangeAspect="1" noChangeArrowheads="1"/>
          </p:cNvPicPr>
          <p:nvPr/>
        </p:nvPicPr>
        <p:blipFill>
          <a:blip r:embed="rId4" cstate="print"/>
          <a:srcRect l="33842" t="40195" r="51012" b="34079"/>
          <a:stretch>
            <a:fillRect/>
          </a:stretch>
        </p:blipFill>
        <p:spPr bwMode="auto">
          <a:xfrm>
            <a:off x="4672013" y="4221163"/>
            <a:ext cx="5238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33" descr="1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3050" y="1235075"/>
            <a:ext cx="16494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62" name="Oval 38"/>
          <p:cNvSpPr>
            <a:spLocks noChangeArrowheads="1"/>
          </p:cNvSpPr>
          <p:nvPr/>
        </p:nvSpPr>
        <p:spPr bwMode="auto">
          <a:xfrm>
            <a:off x="2500313" y="2173288"/>
            <a:ext cx="1470025" cy="38893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64" name="Oval 40"/>
          <p:cNvSpPr>
            <a:spLocks noChangeArrowheads="1"/>
          </p:cNvSpPr>
          <p:nvPr/>
        </p:nvSpPr>
        <p:spPr bwMode="auto">
          <a:xfrm>
            <a:off x="4414838" y="4632325"/>
            <a:ext cx="1498600" cy="403225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65" name="Text Box 41"/>
          <p:cNvSpPr txBox="1">
            <a:spLocks noChangeArrowheads="1"/>
          </p:cNvSpPr>
          <p:nvPr/>
        </p:nvSpPr>
        <p:spPr bwMode="auto">
          <a:xfrm>
            <a:off x="4443413" y="4672013"/>
            <a:ext cx="153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Photosynthesis</a:t>
            </a:r>
          </a:p>
        </p:txBody>
      </p:sp>
      <p:pic>
        <p:nvPicPr>
          <p:cNvPr id="564258" name="Picture 34" descr="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5138" y="692150"/>
            <a:ext cx="14382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66" name="Picture 42" descr="3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0263" y="2674938"/>
            <a:ext cx="6842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67" name="Oval 43"/>
          <p:cNvSpPr>
            <a:spLocks noChangeArrowheads="1"/>
          </p:cNvSpPr>
          <p:nvPr/>
        </p:nvSpPr>
        <p:spPr bwMode="auto">
          <a:xfrm>
            <a:off x="2019300" y="3005138"/>
            <a:ext cx="815975" cy="39528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68" name="Text Box 44"/>
          <p:cNvSpPr txBox="1">
            <a:spLocks noChangeArrowheads="1"/>
          </p:cNvSpPr>
          <p:nvPr/>
        </p:nvSpPr>
        <p:spPr bwMode="auto">
          <a:xfrm>
            <a:off x="1684338" y="3057525"/>
            <a:ext cx="153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feeding</a:t>
            </a:r>
          </a:p>
        </p:txBody>
      </p:sp>
      <p:sp>
        <p:nvSpPr>
          <p:cNvPr id="564269" name="Oval 45"/>
          <p:cNvSpPr>
            <a:spLocks noChangeArrowheads="1"/>
          </p:cNvSpPr>
          <p:nvPr/>
        </p:nvSpPr>
        <p:spPr bwMode="auto">
          <a:xfrm>
            <a:off x="6221413" y="4768850"/>
            <a:ext cx="815975" cy="395288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70" name="Text Box 46"/>
          <p:cNvSpPr txBox="1">
            <a:spLocks noChangeArrowheads="1"/>
          </p:cNvSpPr>
          <p:nvPr/>
        </p:nvSpPr>
        <p:spPr bwMode="auto">
          <a:xfrm>
            <a:off x="5886450" y="4821238"/>
            <a:ext cx="153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feeding</a:t>
            </a:r>
          </a:p>
        </p:txBody>
      </p:sp>
      <p:sp>
        <p:nvSpPr>
          <p:cNvPr id="564271" name="Oval 47"/>
          <p:cNvSpPr>
            <a:spLocks noChangeArrowheads="1"/>
          </p:cNvSpPr>
          <p:nvPr/>
        </p:nvSpPr>
        <p:spPr bwMode="auto">
          <a:xfrm>
            <a:off x="5822950" y="3744913"/>
            <a:ext cx="1092200" cy="39528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72" name="Text Box 48"/>
          <p:cNvSpPr txBox="1">
            <a:spLocks noChangeArrowheads="1"/>
          </p:cNvSpPr>
          <p:nvPr/>
        </p:nvSpPr>
        <p:spPr bwMode="auto">
          <a:xfrm>
            <a:off x="5648325" y="3797300"/>
            <a:ext cx="153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Respiration</a:t>
            </a:r>
          </a:p>
        </p:txBody>
      </p:sp>
      <p:pic>
        <p:nvPicPr>
          <p:cNvPr id="564273" name="Picture 49" descr="4444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248408">
            <a:off x="5486400" y="3600450"/>
            <a:ext cx="9144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76" name="Picture 52" descr="44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8175" y="1084263"/>
            <a:ext cx="11477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77" name="Oval 53"/>
          <p:cNvSpPr>
            <a:spLocks noChangeArrowheads="1"/>
          </p:cNvSpPr>
          <p:nvPr/>
        </p:nvSpPr>
        <p:spPr bwMode="auto">
          <a:xfrm>
            <a:off x="5314950" y="5294313"/>
            <a:ext cx="1411288" cy="39528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78" name="Text Box 54"/>
          <p:cNvSpPr txBox="1">
            <a:spLocks noChangeArrowheads="1"/>
          </p:cNvSpPr>
          <p:nvPr/>
        </p:nvSpPr>
        <p:spPr bwMode="auto">
          <a:xfrm>
            <a:off x="5284788" y="5346700"/>
            <a:ext cx="153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Deposition</a:t>
            </a:r>
          </a:p>
        </p:txBody>
      </p:sp>
      <p:pic>
        <p:nvPicPr>
          <p:cNvPr id="564249" name="Picture 25" descr="arw5"/>
          <p:cNvPicPr>
            <a:picLocks noChangeAspect="1" noChangeArrowheads="1"/>
          </p:cNvPicPr>
          <p:nvPr/>
        </p:nvPicPr>
        <p:blipFill>
          <a:blip r:embed="rId4" cstate="print"/>
          <a:srcRect l="50024" t="63405" r="36732" b="14171"/>
          <a:stretch>
            <a:fillRect/>
          </a:stretch>
        </p:blipFill>
        <p:spPr bwMode="auto">
          <a:xfrm>
            <a:off x="5510213" y="4908550"/>
            <a:ext cx="4349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81" name="Text Box 57"/>
          <p:cNvSpPr txBox="1">
            <a:spLocks noChangeArrowheads="1"/>
          </p:cNvSpPr>
          <p:nvPr/>
        </p:nvSpPr>
        <p:spPr bwMode="auto">
          <a:xfrm>
            <a:off x="4572000" y="5630863"/>
            <a:ext cx="1538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Carbonate Rocks</a:t>
            </a:r>
          </a:p>
        </p:txBody>
      </p:sp>
      <p:pic>
        <p:nvPicPr>
          <p:cNvPr id="564284" name="Picture 60" descr="55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60550" y="2530475"/>
            <a:ext cx="114141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82" name="Oval 58"/>
          <p:cNvSpPr>
            <a:spLocks noChangeArrowheads="1"/>
          </p:cNvSpPr>
          <p:nvPr/>
        </p:nvSpPr>
        <p:spPr bwMode="auto">
          <a:xfrm>
            <a:off x="2098675" y="4348163"/>
            <a:ext cx="1149350" cy="33813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83" name="Text Box 59"/>
          <p:cNvSpPr txBox="1">
            <a:spLocks noChangeArrowheads="1"/>
          </p:cNvSpPr>
          <p:nvPr/>
        </p:nvSpPr>
        <p:spPr bwMode="auto">
          <a:xfrm>
            <a:off x="1908175" y="4357688"/>
            <a:ext cx="153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Deposition</a:t>
            </a:r>
          </a:p>
        </p:txBody>
      </p:sp>
      <p:sp>
        <p:nvSpPr>
          <p:cNvPr id="564279" name="Oval 55"/>
          <p:cNvSpPr>
            <a:spLocks noChangeArrowheads="1"/>
          </p:cNvSpPr>
          <p:nvPr/>
        </p:nvSpPr>
        <p:spPr bwMode="auto">
          <a:xfrm>
            <a:off x="1504950" y="3813175"/>
            <a:ext cx="1527175" cy="395288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80" name="Text Box 56"/>
          <p:cNvSpPr txBox="1">
            <a:spLocks noChangeArrowheads="1"/>
          </p:cNvSpPr>
          <p:nvPr/>
        </p:nvSpPr>
        <p:spPr bwMode="auto">
          <a:xfrm>
            <a:off x="1503363" y="3865563"/>
            <a:ext cx="153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Decomposition</a:t>
            </a:r>
          </a:p>
        </p:txBody>
      </p:sp>
      <p:sp>
        <p:nvSpPr>
          <p:cNvPr id="564285" name="Text Box 61"/>
          <p:cNvSpPr txBox="1">
            <a:spLocks noChangeArrowheads="1"/>
          </p:cNvSpPr>
          <p:nvPr/>
        </p:nvSpPr>
        <p:spPr bwMode="auto">
          <a:xfrm>
            <a:off x="2371725" y="5192713"/>
            <a:ext cx="153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Fossil fuel</a:t>
            </a:r>
          </a:p>
        </p:txBody>
      </p:sp>
      <p:pic>
        <p:nvPicPr>
          <p:cNvPr id="564286" name="Picture 62" descr="666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95925" y="731838"/>
            <a:ext cx="223520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60" name="Oval 36"/>
          <p:cNvSpPr>
            <a:spLocks noChangeArrowheads="1"/>
          </p:cNvSpPr>
          <p:nvPr/>
        </p:nvSpPr>
        <p:spPr bwMode="auto">
          <a:xfrm>
            <a:off x="6677025" y="2305050"/>
            <a:ext cx="1382713" cy="460375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61" name="Text Box 37"/>
          <p:cNvSpPr txBox="1">
            <a:spLocks noChangeArrowheads="1"/>
          </p:cNvSpPr>
          <p:nvPr/>
        </p:nvSpPr>
        <p:spPr bwMode="auto">
          <a:xfrm>
            <a:off x="6951663" y="2289175"/>
            <a:ext cx="153828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Volcanic activity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64287" name="Oval 63"/>
          <p:cNvSpPr>
            <a:spLocks noChangeArrowheads="1"/>
          </p:cNvSpPr>
          <p:nvPr/>
        </p:nvSpPr>
        <p:spPr bwMode="auto">
          <a:xfrm>
            <a:off x="6677025" y="4092575"/>
            <a:ext cx="917575" cy="344488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88" name="Text Box 64"/>
          <p:cNvSpPr txBox="1">
            <a:spLocks noChangeArrowheads="1"/>
          </p:cNvSpPr>
          <p:nvPr/>
        </p:nvSpPr>
        <p:spPr bwMode="auto">
          <a:xfrm>
            <a:off x="6805613" y="4121150"/>
            <a:ext cx="15382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Uplift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64289" name="Oval 65"/>
          <p:cNvSpPr>
            <a:spLocks noChangeArrowheads="1"/>
          </p:cNvSpPr>
          <p:nvPr/>
        </p:nvSpPr>
        <p:spPr bwMode="auto">
          <a:xfrm>
            <a:off x="6683375" y="3471863"/>
            <a:ext cx="917575" cy="34448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90" name="Text Box 66"/>
          <p:cNvSpPr txBox="1">
            <a:spLocks noChangeArrowheads="1"/>
          </p:cNvSpPr>
          <p:nvPr/>
        </p:nvSpPr>
        <p:spPr bwMode="auto">
          <a:xfrm>
            <a:off x="6711950" y="3500438"/>
            <a:ext cx="15382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Erosion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564291" name="Picture 67" descr="6666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641307">
            <a:off x="3765550" y="4281488"/>
            <a:ext cx="16414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92" name="Picture 68" descr="777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35375" y="1279525"/>
            <a:ext cx="90805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274" name="Oval 50"/>
          <p:cNvSpPr>
            <a:spLocks noChangeArrowheads="1"/>
          </p:cNvSpPr>
          <p:nvPr/>
        </p:nvSpPr>
        <p:spPr bwMode="auto">
          <a:xfrm>
            <a:off x="2924175" y="3033713"/>
            <a:ext cx="1092200" cy="39528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75" name="Text Box 51"/>
          <p:cNvSpPr txBox="1">
            <a:spLocks noChangeArrowheads="1"/>
          </p:cNvSpPr>
          <p:nvPr/>
        </p:nvSpPr>
        <p:spPr bwMode="auto">
          <a:xfrm>
            <a:off x="2690813" y="3086100"/>
            <a:ext cx="1538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Respiration</a:t>
            </a:r>
          </a:p>
        </p:txBody>
      </p:sp>
      <p:sp>
        <p:nvSpPr>
          <p:cNvPr id="564293" name="Oval 69"/>
          <p:cNvSpPr>
            <a:spLocks noChangeArrowheads="1"/>
          </p:cNvSpPr>
          <p:nvPr/>
        </p:nvSpPr>
        <p:spPr bwMode="auto">
          <a:xfrm>
            <a:off x="3360738" y="3630613"/>
            <a:ext cx="1154112" cy="47783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64294" name="Text Box 70"/>
          <p:cNvSpPr txBox="1">
            <a:spLocks noChangeArrowheads="1"/>
          </p:cNvSpPr>
          <p:nvPr/>
        </p:nvSpPr>
        <p:spPr bwMode="auto">
          <a:xfrm>
            <a:off x="3548063" y="3603625"/>
            <a:ext cx="10239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Human activity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5648" name="Text Box 18"/>
          <p:cNvSpPr txBox="1">
            <a:spLocks noChangeArrowheads="1"/>
          </p:cNvSpPr>
          <p:nvPr/>
        </p:nvSpPr>
        <p:spPr bwMode="auto">
          <a:xfrm>
            <a:off x="4262438" y="3929063"/>
            <a:ext cx="174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CO</a:t>
            </a:r>
            <a:r>
              <a:rPr lang="en-US" sz="1800" baseline="-25000">
                <a:solidFill>
                  <a:schemeClr val="tx1"/>
                </a:solidFill>
              </a:rPr>
              <a:t>2</a:t>
            </a:r>
            <a:r>
              <a:rPr lang="en-US" sz="1800">
                <a:solidFill>
                  <a:schemeClr val="tx1"/>
                </a:solidFill>
              </a:rPr>
              <a:t> in Ocean</a:t>
            </a:r>
          </a:p>
        </p:txBody>
      </p:sp>
      <p:sp>
        <p:nvSpPr>
          <p:cNvPr id="564263" name="Text Box 39"/>
          <p:cNvSpPr txBox="1">
            <a:spLocks noChangeArrowheads="1"/>
          </p:cNvSpPr>
          <p:nvPr/>
        </p:nvSpPr>
        <p:spPr bwMode="auto">
          <a:xfrm>
            <a:off x="2486025" y="2217738"/>
            <a:ext cx="1538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Photosynthesis</a:t>
            </a:r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395536" y="4462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The carbon cycle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</a:br>
            <a:endParaRPr kumimoji="0" lang="en-CA" sz="3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6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6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6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6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6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62" grpId="0" animBg="1"/>
      <p:bldP spid="564264" grpId="0" animBg="1"/>
      <p:bldP spid="564265" grpId="0"/>
      <p:bldP spid="564267" grpId="0" animBg="1"/>
      <p:bldP spid="564268" grpId="0"/>
      <p:bldP spid="564269" grpId="0" animBg="1"/>
      <p:bldP spid="564270" grpId="0"/>
      <p:bldP spid="564271" grpId="0" animBg="1"/>
      <p:bldP spid="564272" grpId="0"/>
      <p:bldP spid="564277" grpId="0" animBg="1"/>
      <p:bldP spid="564278" grpId="0"/>
      <p:bldP spid="564281" grpId="0"/>
      <p:bldP spid="564282" grpId="0" animBg="1"/>
      <p:bldP spid="564283" grpId="0"/>
      <p:bldP spid="564279" grpId="0" animBg="1"/>
      <p:bldP spid="564280" grpId="0"/>
      <p:bldP spid="564285" grpId="0"/>
      <p:bldP spid="564285" grpId="1"/>
      <p:bldP spid="564260" grpId="0" animBg="1"/>
      <p:bldP spid="564261" grpId="0"/>
      <p:bldP spid="564287" grpId="0" animBg="1"/>
      <p:bldP spid="564288" grpId="0"/>
      <p:bldP spid="564289" grpId="0" animBg="1"/>
      <p:bldP spid="564290" grpId="0"/>
      <p:bldP spid="564274" grpId="0" animBg="1"/>
      <p:bldP spid="564275" grpId="0"/>
      <p:bldP spid="564293" grpId="0" animBg="1"/>
      <p:bldP spid="564294" grpId="0"/>
      <p:bldP spid="5642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carbon cycle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Carbon dioxide is a </a:t>
            </a:r>
            <a:r>
              <a:rPr lang="en-CA" sz="2400" b="1" dirty="0" smtClean="0"/>
              <a:t>greenhouse gas</a:t>
            </a:r>
            <a:r>
              <a:rPr lang="en-CA" sz="2400" dirty="0" smtClean="0"/>
              <a:t>: it traps heat that radiates from Earth and keeps it from being dissipated in space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As the amount of carbon dioxide in the atmosphere increases, the atmosphere is able to trap more and more heat → global warming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 smtClean="0"/>
              <a:t>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51848"/>
            <a:ext cx="3888432" cy="28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nitrogen cycle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All organisms require </a:t>
            </a:r>
            <a:r>
              <a:rPr lang="en-CA" sz="2400" b="1" dirty="0" smtClean="0"/>
              <a:t>nitrogen</a:t>
            </a:r>
            <a:r>
              <a:rPr lang="en-CA" sz="2400" dirty="0" smtClean="0"/>
              <a:t> to make proteins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Nitrogen gas is the most abundant form of nitrogen on Earth, but only certain types of bacteria can use this form directly; they convert nitrogen gas into ammonia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2400" dirty="0" smtClean="0"/>
              <a:t>The process of converting nitrogen gas into ammonia is called </a:t>
            </a:r>
            <a:r>
              <a:rPr lang="en-CA" sz="2400" b="1" dirty="0" smtClean="0"/>
              <a:t>nitrogen fixation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2400" dirty="0" smtClean="0"/>
              <a:t>Nitrogen-fixing bacteria live </a:t>
            </a:r>
            <a:r>
              <a:rPr lang="en-CA" sz="2400" dirty="0" err="1" smtClean="0"/>
              <a:t>inthe</a:t>
            </a:r>
            <a:r>
              <a:rPr lang="en-CA" sz="2400" dirty="0" smtClean="0"/>
              <a:t> soil and on the roots of certain plants; they convert nitrogen gas to ammonia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/>
              <a:t>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94298"/>
            <a:ext cx="3456384" cy="206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nitrogen cycle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980728"/>
            <a:ext cx="85471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Other soil bacteria convert the ammonia into nitrates and nitrites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Producers use nitrates and nitrites to make proteins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Consumers eat producers and re-use the nitrogen to make their own proteins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When organisms die, decomposers return nitrogen to the soil as ammonia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Ammonia is converted to nitrates and nitrites and then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2200" dirty="0" smtClean="0"/>
              <a:t>taken up by producers, or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2200" dirty="0" smtClean="0"/>
              <a:t>converted back to nitrogen gas by other soil bacteria – process called </a:t>
            </a:r>
            <a:r>
              <a:rPr lang="en-CA" sz="2200" b="1" dirty="0" err="1" smtClean="0"/>
              <a:t>denitrification</a:t>
            </a:r>
            <a:r>
              <a:rPr lang="en-CA" sz="2200" dirty="0" smtClean="0"/>
              <a:t> – and released back to atmosphere </a:t>
            </a:r>
            <a:r>
              <a:rPr lang="en-US" sz="2200" dirty="0" smtClean="0"/>
              <a:t>		  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66753"/>
            <a:ext cx="3240360" cy="15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142052"/>
            <a:ext cx="1944216" cy="171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pic>
        <p:nvPicPr>
          <p:cNvPr id="27651" name="Picture 2" descr="Untitled-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50" y="730250"/>
            <a:ext cx="8301038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12" name="Oval 4"/>
          <p:cNvSpPr>
            <a:spLocks noChangeArrowheads="1"/>
          </p:cNvSpPr>
          <p:nvPr/>
        </p:nvSpPr>
        <p:spPr bwMode="auto">
          <a:xfrm>
            <a:off x="222250" y="4478338"/>
            <a:ext cx="1554163" cy="608012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13" name="Text Box 5"/>
          <p:cNvSpPr txBox="1">
            <a:spLocks noChangeArrowheads="1"/>
          </p:cNvSpPr>
          <p:nvPr/>
        </p:nvSpPr>
        <p:spPr bwMode="auto">
          <a:xfrm>
            <a:off x="106363" y="4473575"/>
            <a:ext cx="1741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Bacterial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nitrogen fixation</a:t>
            </a:r>
          </a:p>
        </p:txBody>
      </p:sp>
      <p:sp>
        <p:nvSpPr>
          <p:cNvPr id="1374214" name="Rectangle 6"/>
          <p:cNvSpPr>
            <a:spLocks noChangeArrowheads="1"/>
          </p:cNvSpPr>
          <p:nvPr/>
        </p:nvSpPr>
        <p:spPr bwMode="auto">
          <a:xfrm>
            <a:off x="3740150" y="841375"/>
            <a:ext cx="19018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3733800" y="768350"/>
            <a:ext cx="2047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r>
              <a:rPr lang="en-US" sz="2000">
                <a:solidFill>
                  <a:schemeClr val="tx1"/>
                </a:solidFill>
              </a:rPr>
              <a:t> in Atmosphere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2792413" y="5130800"/>
            <a:ext cx="78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NH</a:t>
            </a:r>
            <a:r>
              <a:rPr lang="en-US" sz="2400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74217" name="Oval 9"/>
          <p:cNvSpPr>
            <a:spLocks noChangeArrowheads="1"/>
          </p:cNvSpPr>
          <p:nvPr/>
        </p:nvSpPr>
        <p:spPr bwMode="auto">
          <a:xfrm>
            <a:off x="1801813" y="1430338"/>
            <a:ext cx="1890712" cy="703262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18" name="Text Box 10"/>
          <p:cNvSpPr txBox="1">
            <a:spLocks noChangeArrowheads="1"/>
          </p:cNvSpPr>
          <p:nvPr/>
        </p:nvSpPr>
        <p:spPr bwMode="auto">
          <a:xfrm>
            <a:off x="1960563" y="1516063"/>
            <a:ext cx="1741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Synthetic fertilizer manufacturer</a:t>
            </a:r>
          </a:p>
        </p:txBody>
      </p:sp>
      <p:pic>
        <p:nvPicPr>
          <p:cNvPr id="1374219" name="Picture 11" descr="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835025"/>
            <a:ext cx="3490913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20" name="Oval 12"/>
          <p:cNvSpPr>
            <a:spLocks noChangeArrowheads="1"/>
          </p:cNvSpPr>
          <p:nvPr/>
        </p:nvSpPr>
        <p:spPr bwMode="auto">
          <a:xfrm>
            <a:off x="1295400" y="3190875"/>
            <a:ext cx="1514475" cy="703263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21" name="Text Box 13"/>
          <p:cNvSpPr txBox="1">
            <a:spLocks noChangeArrowheads="1"/>
          </p:cNvSpPr>
          <p:nvPr/>
        </p:nvSpPr>
        <p:spPr bwMode="auto">
          <a:xfrm>
            <a:off x="1497013" y="3276600"/>
            <a:ext cx="1741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Uptake by producers</a:t>
            </a:r>
          </a:p>
        </p:txBody>
      </p:sp>
      <p:pic>
        <p:nvPicPr>
          <p:cNvPr id="1374222" name="Picture 14" descr="tw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950" y="5013325"/>
            <a:ext cx="22764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223" name="Picture 15" descr="thr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8300" y="1857375"/>
            <a:ext cx="3937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224" name="Picture 16" descr="thre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850" y="3913188"/>
            <a:ext cx="9509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25" name="Oval 17"/>
          <p:cNvSpPr>
            <a:spLocks noChangeArrowheads="1"/>
          </p:cNvSpPr>
          <p:nvPr/>
        </p:nvSpPr>
        <p:spPr bwMode="auto">
          <a:xfrm>
            <a:off x="2952750" y="3071813"/>
            <a:ext cx="1514475" cy="573087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26" name="Text Box 18"/>
          <p:cNvSpPr txBox="1">
            <a:spLocks noChangeArrowheads="1"/>
          </p:cNvSpPr>
          <p:nvPr/>
        </p:nvSpPr>
        <p:spPr bwMode="auto">
          <a:xfrm>
            <a:off x="3154363" y="3113088"/>
            <a:ext cx="1741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Reuse by consumers</a:t>
            </a:r>
          </a:p>
        </p:txBody>
      </p:sp>
      <p:pic>
        <p:nvPicPr>
          <p:cNvPr id="1374227" name="Picture 19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9263" y="4729163"/>
            <a:ext cx="296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28" name="Oval 20"/>
          <p:cNvSpPr>
            <a:spLocks noChangeArrowheads="1"/>
          </p:cNvSpPr>
          <p:nvPr/>
        </p:nvSpPr>
        <p:spPr bwMode="auto">
          <a:xfrm>
            <a:off x="2628900" y="4284663"/>
            <a:ext cx="1514475" cy="614362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29" name="Text Box 21"/>
          <p:cNvSpPr txBox="1">
            <a:spLocks noChangeArrowheads="1"/>
          </p:cNvSpPr>
          <p:nvPr/>
        </p:nvSpPr>
        <p:spPr bwMode="auto">
          <a:xfrm>
            <a:off x="2535238" y="4351338"/>
            <a:ext cx="1741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Decomposition excretion</a:t>
            </a:r>
          </a:p>
        </p:txBody>
      </p:sp>
      <p:pic>
        <p:nvPicPr>
          <p:cNvPr id="1374230" name="Picture 22" descr="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514725"/>
            <a:ext cx="5159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231" name="Picture 23" descr="one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67313" y="911225"/>
            <a:ext cx="19478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32" name="Oval 24"/>
          <p:cNvSpPr>
            <a:spLocks noChangeArrowheads="1"/>
          </p:cNvSpPr>
          <p:nvPr/>
        </p:nvSpPr>
        <p:spPr bwMode="auto">
          <a:xfrm>
            <a:off x="7078663" y="1627188"/>
            <a:ext cx="1554162" cy="608012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33" name="Text Box 25"/>
          <p:cNvSpPr txBox="1">
            <a:spLocks noChangeArrowheads="1"/>
          </p:cNvSpPr>
          <p:nvPr/>
        </p:nvSpPr>
        <p:spPr bwMode="auto">
          <a:xfrm>
            <a:off x="6977063" y="1636713"/>
            <a:ext cx="1741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Atmospheric 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nitrogen fixation</a:t>
            </a:r>
          </a:p>
        </p:txBody>
      </p:sp>
      <p:pic>
        <p:nvPicPr>
          <p:cNvPr id="1374234" name="Picture 26" descr="one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6563" y="1966913"/>
            <a:ext cx="1628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235" name="Picture 27" descr="6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1688" y="5240338"/>
            <a:ext cx="251618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236" name="Picture 28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00738" y="3198813"/>
            <a:ext cx="15875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37" name="Oval 29"/>
          <p:cNvSpPr>
            <a:spLocks noChangeArrowheads="1"/>
          </p:cNvSpPr>
          <p:nvPr/>
        </p:nvSpPr>
        <p:spPr bwMode="auto">
          <a:xfrm>
            <a:off x="5873750" y="2897188"/>
            <a:ext cx="1338263" cy="620712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38" name="Text Box 30"/>
          <p:cNvSpPr txBox="1">
            <a:spLocks noChangeArrowheads="1"/>
          </p:cNvSpPr>
          <p:nvPr/>
        </p:nvSpPr>
        <p:spPr bwMode="auto">
          <a:xfrm>
            <a:off x="6046788" y="2954338"/>
            <a:ext cx="1538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Uptake by producers</a:t>
            </a:r>
          </a:p>
        </p:txBody>
      </p:sp>
      <p:pic>
        <p:nvPicPr>
          <p:cNvPr id="1374239" name="Picture 31" descr="7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4913" y="2630488"/>
            <a:ext cx="88265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40" name="Oval 32"/>
          <p:cNvSpPr>
            <a:spLocks noChangeArrowheads="1"/>
          </p:cNvSpPr>
          <p:nvPr/>
        </p:nvSpPr>
        <p:spPr bwMode="auto">
          <a:xfrm>
            <a:off x="7840663" y="3286125"/>
            <a:ext cx="1338262" cy="620713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41" name="Text Box 33"/>
          <p:cNvSpPr txBox="1">
            <a:spLocks noChangeArrowheads="1"/>
          </p:cNvSpPr>
          <p:nvPr/>
        </p:nvSpPr>
        <p:spPr bwMode="auto">
          <a:xfrm>
            <a:off x="7942263" y="3343275"/>
            <a:ext cx="153828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Reuse by consumers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374242" name="Picture 34" descr="7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71988" y="3357563"/>
            <a:ext cx="10525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243" name="Picture 35" descr="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44988" y="1428750"/>
            <a:ext cx="3651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44" name="Oval 36"/>
          <p:cNvSpPr>
            <a:spLocks noChangeArrowheads="1"/>
          </p:cNvSpPr>
          <p:nvPr/>
        </p:nvSpPr>
        <p:spPr bwMode="auto">
          <a:xfrm>
            <a:off x="3727450" y="1819275"/>
            <a:ext cx="1687513" cy="487363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45" name="Text Box 37"/>
          <p:cNvSpPr txBox="1">
            <a:spLocks noChangeArrowheads="1"/>
          </p:cNvSpPr>
          <p:nvPr/>
        </p:nvSpPr>
        <p:spPr bwMode="auto">
          <a:xfrm>
            <a:off x="3802063" y="1893888"/>
            <a:ext cx="15382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Decomposition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374246" name="Picture 38" descr="fpur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3413" y="2557463"/>
            <a:ext cx="16541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4247" name="Picture 39" descr="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97175" y="4914900"/>
            <a:ext cx="4895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248" name="Oval 40"/>
          <p:cNvSpPr>
            <a:spLocks noChangeArrowheads="1"/>
          </p:cNvSpPr>
          <p:nvPr/>
        </p:nvSpPr>
        <p:spPr bwMode="auto">
          <a:xfrm>
            <a:off x="6602413" y="4192588"/>
            <a:ext cx="1468437" cy="635000"/>
          </a:xfrm>
          <a:prstGeom prst="ellipse">
            <a:avLst/>
          </a:prstGeom>
          <a:solidFill>
            <a:srgbClr val="EDEDE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49" name="Text Box 41"/>
          <p:cNvSpPr txBox="1">
            <a:spLocks noChangeArrowheads="1"/>
          </p:cNvSpPr>
          <p:nvPr/>
        </p:nvSpPr>
        <p:spPr bwMode="auto">
          <a:xfrm>
            <a:off x="6604000" y="4292600"/>
            <a:ext cx="153828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Decomposition excretion</a:t>
            </a:r>
          </a:p>
          <a:p>
            <a:pPr>
              <a:spcBef>
                <a:spcPct val="50000"/>
              </a:spcBef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374250" name="Picture 42" descr="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911346">
            <a:off x="7831138" y="3911600"/>
            <a:ext cx="8318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2" name="Text Box 43"/>
          <p:cNvSpPr txBox="1">
            <a:spLocks noChangeArrowheads="1"/>
          </p:cNvSpPr>
          <p:nvPr/>
        </p:nvSpPr>
        <p:spPr bwMode="auto">
          <a:xfrm>
            <a:off x="5353050" y="4656138"/>
            <a:ext cx="1271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</a:t>
            </a:r>
            <a:r>
              <a:rPr lang="en-US" sz="2000" baseline="-25000">
                <a:solidFill>
                  <a:schemeClr val="tx1"/>
                </a:solidFill>
              </a:rPr>
              <a:t>3   </a:t>
            </a:r>
            <a:r>
              <a:rPr lang="en-US" sz="2000">
                <a:solidFill>
                  <a:schemeClr val="tx1"/>
                </a:solidFill>
              </a:rPr>
              <a:t>and NO</a:t>
            </a:r>
            <a:r>
              <a:rPr lang="en-US" sz="2000" baseline="-25000">
                <a:solidFill>
                  <a:schemeClr val="tx1"/>
                </a:solidFill>
              </a:rPr>
              <a:t>2</a:t>
            </a:r>
            <a:endParaRPr lang="en-US" sz="2000" baseline="30000">
              <a:solidFill>
                <a:schemeClr val="tx1"/>
              </a:solidFill>
            </a:endParaRPr>
          </a:p>
        </p:txBody>
      </p:sp>
      <p:sp>
        <p:nvSpPr>
          <p:cNvPr id="1374252" name="Line 44"/>
          <p:cNvSpPr>
            <a:spLocks noChangeShapeType="1"/>
          </p:cNvSpPr>
          <p:nvPr/>
        </p:nvSpPr>
        <p:spPr bwMode="auto">
          <a:xfrm>
            <a:off x="5972175" y="4794250"/>
            <a:ext cx="66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74253" name="Line 45"/>
          <p:cNvSpPr>
            <a:spLocks noChangeShapeType="1"/>
          </p:cNvSpPr>
          <p:nvPr/>
        </p:nvSpPr>
        <p:spPr bwMode="auto">
          <a:xfrm>
            <a:off x="5969000" y="5102225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395536" y="188640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The nitrogen cycle</a:t>
            </a:r>
            <a: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en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</a:br>
            <a:endParaRPr kumimoji="0" lang="en-CA" sz="3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220072" y="5301208"/>
            <a:ext cx="1467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/>
              <a:t>(nitrates and nitrites)</a:t>
            </a:r>
            <a:endParaRPr lang="en-CA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7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7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7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7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7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7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7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7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7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7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7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37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7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37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2" grpId="0" animBg="1"/>
      <p:bldP spid="1374213" grpId="0"/>
      <p:bldP spid="1374217" grpId="0" animBg="1"/>
      <p:bldP spid="1374218" grpId="0"/>
      <p:bldP spid="1374220" grpId="0" animBg="1"/>
      <p:bldP spid="1374221" grpId="0"/>
      <p:bldP spid="1374225" grpId="0" animBg="1"/>
      <p:bldP spid="1374226" grpId="0"/>
      <p:bldP spid="1374228" grpId="0" animBg="1"/>
      <p:bldP spid="1374229" grpId="0"/>
      <p:bldP spid="1374232" grpId="0" animBg="1"/>
      <p:bldP spid="1374233" grpId="0"/>
      <p:bldP spid="1374237" grpId="0" animBg="1"/>
      <p:bldP spid="1374238" grpId="0"/>
      <p:bldP spid="1374240" grpId="0" animBg="1"/>
      <p:bldP spid="1374241" grpId="0"/>
      <p:bldP spid="1374244" grpId="0" animBg="1"/>
      <p:bldP spid="1374245" grpId="0"/>
      <p:bldP spid="1374248" grpId="0" animBg="1"/>
      <p:bldP spid="13742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phosphorous cycle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268760"/>
            <a:ext cx="85471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All organisms require </a:t>
            </a:r>
            <a:r>
              <a:rPr lang="en-CA" sz="2400" b="1" dirty="0" smtClean="0"/>
              <a:t>phosphorous</a:t>
            </a:r>
            <a:r>
              <a:rPr lang="en-CA" sz="2400" dirty="0" smtClean="0"/>
              <a:t> because it is a component of DNA and RNA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dirty="0" smtClean="0"/>
              <a:t>Most phosphorus exists as inorganic phosphate in sediments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2200" dirty="0" smtClean="0"/>
              <a:t>released into soil and water as sediments wear down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2200" dirty="0" smtClean="0"/>
              <a:t>bound into organic compounds by plants and marine organisms</a:t>
            </a:r>
            <a:r>
              <a:rPr lang="en-US" sz="2200" dirty="0" smtClean="0"/>
              <a:t>	  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60" y="4365104"/>
            <a:ext cx="2364308" cy="23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437112"/>
            <a:ext cx="39020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292080" y="6381328"/>
            <a:ext cx="3622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Phosphorite mine </a:t>
            </a:r>
            <a:r>
              <a:rPr lang="fr-CA" sz="1400" dirty="0" err="1" smtClean="0"/>
              <a:t>near</a:t>
            </a:r>
            <a:r>
              <a:rPr lang="fr-CA" sz="1400" dirty="0" smtClean="0"/>
              <a:t> Oron, </a:t>
            </a:r>
            <a:r>
              <a:rPr lang="fr-CA" sz="1400" dirty="0" err="1" smtClean="0"/>
              <a:t>Negev</a:t>
            </a:r>
            <a:r>
              <a:rPr lang="fr-CA" sz="1400" dirty="0" smtClean="0"/>
              <a:t>, </a:t>
            </a:r>
            <a:r>
              <a:rPr lang="fr-CA" sz="1400" dirty="0" err="1" smtClean="0"/>
              <a:t>Israel</a:t>
            </a:r>
            <a:r>
              <a:rPr lang="fr-CA" sz="1400" dirty="0" smtClean="0"/>
              <a:t>.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14325" y="1376363"/>
            <a:ext cx="4157663" cy="4848225"/>
          </a:xfrm>
        </p:spPr>
        <p:txBody>
          <a:bodyPr/>
          <a:lstStyle/>
          <a:p>
            <a:pPr lvl="2" indent="0" eaLnBrk="1" hangingPunct="1">
              <a:buFont typeface="Arial" charset="0"/>
              <a:buNone/>
            </a:pPr>
            <a:r>
              <a:rPr lang="en-US" smtClean="0"/>
              <a:t>Organic phosphate moves through the food web and to the rest of the ecosystem.</a:t>
            </a:r>
          </a:p>
        </p:txBody>
      </p:sp>
      <p:pic>
        <p:nvPicPr>
          <p:cNvPr id="30725" name="Picture 16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4175" y="576263"/>
            <a:ext cx="3976688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09" name="Picture 17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5575" y="4748213"/>
            <a:ext cx="6445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10" name="Picture 18" descr="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1525" y="4262438"/>
            <a:ext cx="12414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11" name="Picture 19" descr="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1413" y="5414963"/>
            <a:ext cx="8747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8212" name="Text Box 20"/>
          <p:cNvSpPr txBox="1">
            <a:spLocks noChangeArrowheads="1"/>
          </p:cNvSpPr>
          <p:nvPr/>
        </p:nvSpPr>
        <p:spPr bwMode="auto">
          <a:xfrm>
            <a:off x="6430963" y="5230813"/>
            <a:ext cx="17414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Ocean</a:t>
            </a:r>
          </a:p>
        </p:txBody>
      </p:sp>
      <p:pic>
        <p:nvPicPr>
          <p:cNvPr id="1288213" name="Picture 21" descr="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9088" y="3971925"/>
            <a:ext cx="5588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14" name="Picture 22" descr="44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6513" y="1789113"/>
            <a:ext cx="8683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15" name="Picture 23" descr="5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9138" y="3235325"/>
            <a:ext cx="927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16" name="Picture 24" descr="55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6500" y="1373188"/>
            <a:ext cx="1031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17" name="Picture 25" descr="6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9013" y="4379913"/>
            <a:ext cx="608012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218" name="Picture 26" descr="66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8763" y="2747963"/>
            <a:ext cx="976312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3287713" y="4513263"/>
            <a:ext cx="17414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30737" name="Text Box 28"/>
          <p:cNvSpPr txBox="1">
            <a:spLocks noChangeArrowheads="1"/>
          </p:cNvSpPr>
          <p:nvPr/>
        </p:nvSpPr>
        <p:spPr bwMode="auto">
          <a:xfrm>
            <a:off x="3673475" y="2620963"/>
            <a:ext cx="2119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Organisms</a:t>
            </a:r>
          </a:p>
        </p:txBody>
      </p:sp>
      <p:sp>
        <p:nvSpPr>
          <p:cNvPr id="30738" name="Text Box 29"/>
          <p:cNvSpPr txBox="1">
            <a:spLocks noChangeArrowheads="1"/>
          </p:cNvSpPr>
          <p:nvPr/>
        </p:nvSpPr>
        <p:spPr bwMode="auto">
          <a:xfrm>
            <a:off x="4572000" y="6224588"/>
            <a:ext cx="2336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2200">
                <a:solidFill>
                  <a:schemeClr val="tx1"/>
                </a:solidFill>
              </a:rPr>
              <a:t>Sediments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phosphorous cycle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8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8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8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8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8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8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8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8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2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Nutrient limitation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268760"/>
            <a:ext cx="85471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2400" b="1" dirty="0" smtClean="0"/>
              <a:t>Primary productivity</a:t>
            </a:r>
            <a:r>
              <a:rPr lang="en-CA" sz="2400" dirty="0" smtClean="0"/>
              <a:t>: the rate at which producers in an ecosystem create organic matter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CA" sz="2200" dirty="0" smtClean="0"/>
              <a:t>Affect by the amount of nutrients available</a:t>
            </a:r>
          </a:p>
          <a:p>
            <a:pPr marL="5270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If a nutrient is in a short supply, it will limit an organism’s growth</a:t>
            </a:r>
            <a:r>
              <a:rPr lang="en-US" sz="2200" dirty="0" smtClean="0"/>
              <a:t> </a:t>
            </a:r>
          </a:p>
          <a:p>
            <a:pPr marL="984250" lvl="4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When an ecosystem is limited by a single nutrient that is scarce or cycles very slowly, this substance is called a </a:t>
            </a:r>
            <a:r>
              <a:rPr lang="en-US" sz="2000" b="1" dirty="0" smtClean="0"/>
              <a:t>limiting nutrient</a:t>
            </a:r>
            <a:r>
              <a:rPr lang="en-US" sz="2000" dirty="0" smtClean="0"/>
              <a:t>.</a:t>
            </a:r>
          </a:p>
          <a:p>
            <a:pPr marL="984250" lvl="4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Example of Nutrient limitation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980728"/>
            <a:ext cx="85471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When an aquatic ecosystem receives a large input of a limiting nutrient—such as runoff from heavily fertilized fields: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result is often an immediate increase in the amount of algae and other producers.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This result is called an </a:t>
            </a:r>
            <a:r>
              <a:rPr lang="en-US" sz="2400" b="1" dirty="0" smtClean="0"/>
              <a:t>algal bloom </a:t>
            </a:r>
            <a:r>
              <a:rPr lang="en-US" sz="2400" dirty="0" smtClean="0"/>
              <a:t>(not enough consumers to slow the algal growth). 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Algal blooms can disrupt the equilibrium of an ecosystem.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984250" lvl="4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3574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76056" y="602128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Cyanobacteria blooms at the Missisquoi Bay, Quebec</a:t>
            </a: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Ecology concepts</a:t>
            </a:r>
            <a:r>
              <a:rPr lang="en-CA" sz="4000" b="1" dirty="0">
                <a:latin typeface="+mj-lt"/>
              </a:rPr>
              <a:t> </a:t>
            </a:r>
            <a:br>
              <a:rPr lang="en-CA" sz="4000" b="1" dirty="0">
                <a:latin typeface="+mj-lt"/>
              </a:rPr>
            </a:br>
            <a:r>
              <a:rPr lang="en-CA" sz="3100" b="1" dirty="0" smtClean="0">
                <a:latin typeface="+mj-lt"/>
              </a:rPr>
              <a:t>3.3 Cycles of Matter (p74 -80) 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/>
              <a:t>Lecture outline</a:t>
            </a:r>
          </a:p>
          <a:p>
            <a:pPr marL="7556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	Matter in ecosystems</a:t>
            </a:r>
          </a:p>
          <a:p>
            <a:pPr marL="1212850" lvl="3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aseline="0" dirty="0" smtClean="0"/>
              <a:t>Water </a:t>
            </a:r>
          </a:p>
          <a:p>
            <a:pPr marL="1212850" lvl="3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aseline="0" dirty="0" smtClean="0"/>
              <a:t>Carbon</a:t>
            </a:r>
          </a:p>
          <a:p>
            <a:pPr marL="1212850" lvl="3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aseline="0" dirty="0" smtClean="0"/>
              <a:t>Nitrogen</a:t>
            </a:r>
          </a:p>
          <a:p>
            <a:pPr marL="1212850" lvl="3" indent="-4572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aseline="0" dirty="0" smtClean="0"/>
              <a:t>Phosphorous</a:t>
            </a:r>
          </a:p>
          <a:p>
            <a:pPr marL="722313" lvl="3" indent="-457200">
              <a:spcBef>
                <a:spcPct val="20000"/>
              </a:spcBef>
              <a:spcAft>
                <a:spcPts val="600"/>
              </a:spcAf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	Nutrient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limitation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50" r="12879"/>
          <a:stretch>
            <a:fillRect/>
          </a:stretch>
        </p:blipFill>
        <p:spPr bwMode="auto">
          <a:xfrm>
            <a:off x="0" y="-1"/>
            <a:ext cx="9144000" cy="69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" y="-1957"/>
            <a:ext cx="9143506" cy="685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7"/>
            <a:ext cx="9144000" cy="68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" y="-8950"/>
            <a:ext cx="9134204" cy="68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Energy </a:t>
            </a:r>
            <a:r>
              <a:rPr lang="en-CA" sz="4000" b="1" dirty="0" err="1" smtClean="0">
                <a:solidFill>
                  <a:srgbClr val="00B050"/>
                </a:solidFill>
                <a:latin typeface="+mj-lt"/>
              </a:rPr>
              <a:t>vs</a:t>
            </a: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 Matter</a:t>
            </a:r>
            <a:r>
              <a:rPr lang="en-CA" sz="4000" b="1" dirty="0">
                <a:latin typeface="+mj-lt"/>
              </a:rPr>
              <a:t/>
            </a:r>
            <a:br>
              <a:rPr lang="en-CA" sz="4000" b="1" dirty="0">
                <a:latin typeface="+mj-lt"/>
              </a:rPr>
            </a:br>
            <a:r>
              <a:rPr lang="en-CA" sz="3100" b="1" dirty="0" smtClean="0">
                <a:latin typeface="+mj-lt"/>
              </a:rPr>
              <a:t>(p74 ) 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noProof="0" dirty="0" smtClean="0"/>
              <a:t>Energy</a:t>
            </a:r>
            <a:r>
              <a:rPr lang="en-US" sz="2400" noProof="0" dirty="0" smtClean="0"/>
              <a:t> and </a:t>
            </a:r>
            <a:r>
              <a:rPr lang="en-US" sz="2400" b="1" noProof="0" dirty="0" smtClean="0"/>
              <a:t>matter</a:t>
            </a:r>
            <a:r>
              <a:rPr lang="en-US" sz="2400" noProof="0" dirty="0" smtClean="0"/>
              <a:t> move through the biosphere very differently.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Energy (chap. 3.2): one way flow through ecosystems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/>
              <a:t>			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816424" cy="10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2016224" cy="21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283968" y="3212976"/>
            <a:ext cx="4572000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err="1" smtClean="0"/>
              <a:t>sun→producers→consumers</a:t>
            </a:r>
            <a:endParaRPr lang="en-US" sz="2400" dirty="0" smtClean="0"/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/>
              <a:t>	- Energy doesn’t get returned to the sun!		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Energy </a:t>
            </a:r>
            <a:r>
              <a:rPr lang="en-CA" sz="4000" b="1" dirty="0" err="1">
                <a:solidFill>
                  <a:srgbClr val="00B050"/>
                </a:solidFill>
                <a:latin typeface="+mj-lt"/>
              </a:rPr>
              <a:t>vs</a:t>
            </a:r>
            <a:r>
              <a:rPr lang="en-CA" sz="4000" b="1" dirty="0">
                <a:solidFill>
                  <a:srgbClr val="00B050"/>
                </a:solidFill>
                <a:latin typeface="+mj-lt"/>
              </a:rPr>
              <a:t> Matter </a:t>
            </a:r>
            <a:r>
              <a:rPr lang="en-CA" sz="4000" b="1" dirty="0">
                <a:latin typeface="+mj-lt"/>
              </a:rPr>
              <a:t/>
            </a:r>
            <a:br>
              <a:rPr lang="en-CA" sz="4000" b="1" dirty="0">
                <a:latin typeface="+mj-lt"/>
              </a:rPr>
            </a:br>
            <a:r>
              <a:rPr lang="en-CA" sz="3100" b="1" dirty="0" smtClean="0">
                <a:latin typeface="+mj-lt"/>
              </a:rPr>
              <a:t>(p74 ) 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noProof="0" dirty="0" smtClean="0"/>
              <a:t>Energy</a:t>
            </a:r>
            <a:r>
              <a:rPr lang="en-US" sz="2400" noProof="0" dirty="0" smtClean="0"/>
              <a:t> and </a:t>
            </a:r>
            <a:r>
              <a:rPr lang="en-US" sz="2400" b="1" noProof="0" dirty="0" smtClean="0"/>
              <a:t>matter</a:t>
            </a:r>
            <a:r>
              <a:rPr lang="en-US" sz="2400" noProof="0" dirty="0" smtClean="0"/>
              <a:t> move through the biosphere very differently.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noProof="0" dirty="0" smtClean="0"/>
              <a:t>Matter is recycled </a:t>
            </a:r>
            <a:r>
              <a:rPr lang="en-US" sz="2400" noProof="0" dirty="0" smtClean="0"/>
              <a:t>within and between ecosystems in </a:t>
            </a:r>
            <a:r>
              <a:rPr lang="en-US" sz="2400" b="1" noProof="0" dirty="0" smtClean="0"/>
              <a:t>biogeochemical cycles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/>
              <a:t>			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3968" y="3212976"/>
            <a:ext cx="4572000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This is possible because biological systems transform matter but don’t use it up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They transform matter by assembling it into living tissue or passing it out of the body as waste		</a:t>
            </a: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15905"/>
            <a:ext cx="2520280" cy="344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>
                <a:solidFill>
                  <a:srgbClr val="00B050"/>
                </a:solidFill>
                <a:latin typeface="+mj-lt"/>
              </a:rPr>
              <a:t>Energy </a:t>
            </a:r>
            <a:r>
              <a:rPr lang="en-CA" sz="4000" b="1" dirty="0" err="1">
                <a:solidFill>
                  <a:srgbClr val="00B050"/>
                </a:solidFill>
                <a:latin typeface="+mj-lt"/>
              </a:rPr>
              <a:t>vs</a:t>
            </a:r>
            <a:r>
              <a:rPr lang="en-CA" sz="4000" b="1" dirty="0">
                <a:solidFill>
                  <a:srgbClr val="00B050"/>
                </a:solidFill>
                <a:latin typeface="+mj-lt"/>
              </a:rPr>
              <a:t> Matter </a:t>
            </a:r>
            <a:r>
              <a:rPr lang="en-CA" sz="4000" b="1" dirty="0">
                <a:latin typeface="+mj-lt"/>
              </a:rPr>
              <a:t/>
            </a:r>
            <a:br>
              <a:rPr lang="en-CA" sz="4000" b="1" dirty="0">
                <a:latin typeface="+mj-lt"/>
              </a:rPr>
            </a:br>
            <a:r>
              <a:rPr lang="en-CA" sz="3100" b="1" dirty="0" smtClean="0">
                <a:latin typeface="+mj-lt"/>
              </a:rPr>
              <a:t>(p74 ) 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noProof="0" dirty="0" smtClean="0"/>
              <a:t>Energy</a:t>
            </a:r>
            <a:r>
              <a:rPr lang="en-US" sz="2400" noProof="0" dirty="0" smtClean="0"/>
              <a:t> and </a:t>
            </a:r>
            <a:r>
              <a:rPr lang="en-US" sz="2400" b="1" noProof="0" dirty="0" smtClean="0"/>
              <a:t>matter</a:t>
            </a:r>
            <a:r>
              <a:rPr lang="en-US" sz="2400" noProof="0" dirty="0" smtClean="0"/>
              <a:t> move through the biosphere very differently.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noProof="0" dirty="0" smtClean="0"/>
              <a:t>Matter is recycled </a:t>
            </a:r>
            <a:r>
              <a:rPr lang="en-US" sz="2400" noProof="0" dirty="0" smtClean="0"/>
              <a:t>within and between ecosystems in </a:t>
            </a:r>
            <a:r>
              <a:rPr lang="en-US" sz="2400" b="1" noProof="0" dirty="0" smtClean="0"/>
              <a:t>biogeochemical cycles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/>
              <a:t>			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83968" y="3212976"/>
            <a:ext cx="4572000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This is possible because biological systems transform matter but don’t use it up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They transform matter by assembling it into living tissue or passing it out of the body as waste		</a:t>
            </a:r>
          </a:p>
          <a:p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15905"/>
            <a:ext cx="2520280" cy="344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water cycle</a:t>
            </a:r>
            <a:r>
              <a:rPr lang="en-CA" sz="4000" b="1" dirty="0">
                <a:latin typeface="+mj-lt"/>
              </a:rPr>
              <a:t/>
            </a:r>
            <a:br>
              <a:rPr lang="en-CA" sz="4000" b="1" dirty="0">
                <a:latin typeface="+mj-lt"/>
              </a:rPr>
            </a:br>
            <a:r>
              <a:rPr lang="en-CA" sz="3100" b="1" dirty="0" smtClean="0">
                <a:latin typeface="+mj-lt"/>
              </a:rPr>
              <a:t>(p75 ) 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All living things require water to survive	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Water moves between the ocean, atmosphere, and land. 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 smtClean="0"/>
              <a:t>		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6" name="Picture 5" descr="sb4882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31056"/>
            <a:ext cx="6120680" cy="45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water cycle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96752"/>
            <a:ext cx="4860032" cy="4746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Identify the phenomena with the definition: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/>
          </a:p>
          <a:p>
            <a:pPr marL="7556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lang="en-US" sz="2000" dirty="0" smtClean="0"/>
              <a:t>Water changes from liquid to gas. _________________</a:t>
            </a:r>
          </a:p>
          <a:p>
            <a:pPr marL="7556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lang="en-US" sz="2000" dirty="0" smtClean="0"/>
              <a:t>Water released from leaves of plants and evaporates. ______________</a:t>
            </a:r>
          </a:p>
          <a:p>
            <a:pPr marL="7556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lang="en-US" sz="2000" dirty="0" smtClean="0"/>
              <a:t>Water </a:t>
            </a:r>
            <a:r>
              <a:rPr lang="en-US" sz="2000" dirty="0" err="1" smtClean="0"/>
              <a:t>vapour</a:t>
            </a:r>
            <a:r>
              <a:rPr lang="en-US" sz="2000" dirty="0" smtClean="0"/>
              <a:t> forms tiny droplets that form clouds in the atmosphere. _________________</a:t>
            </a:r>
          </a:p>
          <a:p>
            <a:pPr marL="7556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lang="en-US" sz="2000" dirty="0" smtClean="0"/>
              <a:t>When the droplets are large enough, the water returns to Earth’s surface.</a:t>
            </a:r>
            <a:br>
              <a:rPr lang="en-US" sz="2000" dirty="0" smtClean="0"/>
            </a:br>
            <a:r>
              <a:rPr lang="en-US" sz="2000" dirty="0" smtClean="0"/>
              <a:t>_________________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 smtClean="0"/>
              <a:t>		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60032" y="980728"/>
            <a:ext cx="1706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err="1" smtClean="0">
                <a:solidFill>
                  <a:srgbClr val="0070C0"/>
                </a:solidFill>
                <a:latin typeface="+mj-lt"/>
              </a:rPr>
              <a:t>Exercice</a:t>
            </a:r>
            <a:endParaRPr lang="en-CA" sz="28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Nutrient cycles</a:t>
            </a:r>
            <a:r>
              <a:rPr lang="en-CA" sz="4000" b="1" dirty="0">
                <a:latin typeface="+mj-lt"/>
              </a:rPr>
              <a:t/>
            </a:r>
            <a:br>
              <a:rPr lang="en-CA" sz="4000" b="1" dirty="0">
                <a:latin typeface="+mj-lt"/>
              </a:rPr>
            </a:br>
            <a:r>
              <a:rPr lang="en-CA" sz="3100" b="1" dirty="0" smtClean="0">
                <a:latin typeface="+mj-lt"/>
              </a:rPr>
              <a:t>(p76 ) 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Nutrients</a:t>
            </a:r>
            <a:r>
              <a:rPr lang="en-US" sz="2400" dirty="0" smtClean="0"/>
              <a:t> are the chemical substances that organisms need to sustain life (ex: build tissues).</a:t>
            </a:r>
          </a:p>
          <a:p>
            <a:pPr marL="9842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Similar to water, nutrients are passed between organisms and the environment through biogeochemical cycles</a:t>
            </a:r>
          </a:p>
          <a:p>
            <a:pPr marL="5270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Producers obtain nutrients in </a:t>
            </a:r>
            <a:r>
              <a:rPr lang="en-US" sz="2400" b="1" dirty="0" smtClean="0"/>
              <a:t>inorganic</a:t>
            </a:r>
            <a:r>
              <a:rPr lang="en-US" sz="2400" dirty="0" smtClean="0"/>
              <a:t> forms from the environment</a:t>
            </a:r>
          </a:p>
          <a:p>
            <a:pPr marL="527050" lvl="3" indent="-22860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Consumers obtain nutrients by eating other organisms	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30348"/>
            <a:ext cx="3168352" cy="212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30059"/>
            <a:ext cx="2016224" cy="212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CA" sz="4000" b="1" dirty="0" smtClean="0">
                <a:solidFill>
                  <a:srgbClr val="00B050"/>
                </a:solidFill>
                <a:latin typeface="+mj-lt"/>
              </a:rPr>
              <a:t>The carbon cycle</a:t>
            </a:r>
            <a:r>
              <a:rPr lang="en-CA" sz="4000" b="1" dirty="0">
                <a:latin typeface="+mj-lt"/>
              </a:rPr>
              <a:t/>
            </a:r>
            <a:br>
              <a:rPr lang="en-CA" sz="4000" b="1" dirty="0">
                <a:latin typeface="+mj-lt"/>
              </a:rPr>
            </a:br>
            <a:r>
              <a:rPr lang="en-CA" sz="3100" b="1" dirty="0" smtClean="0">
                <a:latin typeface="+mj-lt"/>
              </a:rPr>
              <a:t>(p76 ) </a:t>
            </a:r>
            <a:r>
              <a:rPr lang="en-CA" sz="2000" dirty="0" smtClean="0">
                <a:latin typeface="+mj-lt"/>
              </a:rPr>
              <a:t/>
            </a:r>
            <a:br>
              <a:rPr lang="en-CA" sz="2000" dirty="0" smtClean="0">
                <a:latin typeface="+mj-lt"/>
              </a:rPr>
            </a:br>
            <a:endParaRPr lang="en-CA" sz="3100" b="1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3050" y="1196752"/>
            <a:ext cx="8547100" cy="474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/>
              <a:t>Carbon</a:t>
            </a:r>
            <a:r>
              <a:rPr lang="en-US" sz="2400" dirty="0" smtClean="0"/>
              <a:t> is a key ingredient of living tissue</a:t>
            </a:r>
          </a:p>
          <a:p>
            <a:pPr marL="52705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400" dirty="0" smtClean="0"/>
              <a:t>Examples of molecules where carbon (C) is found:</a:t>
            </a:r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/>
              <a:t>	- </a:t>
            </a:r>
            <a:r>
              <a:rPr lang="en-US" sz="2400" dirty="0" err="1" smtClean="0"/>
              <a:t>Ca</a:t>
            </a:r>
            <a:r>
              <a:rPr lang="en-US" sz="2400" b="1" dirty="0" err="1" smtClean="0">
                <a:solidFill>
                  <a:srgbClr val="00B050"/>
                </a:solidFill>
              </a:rPr>
              <a:t>C</a:t>
            </a:r>
            <a:r>
              <a:rPr lang="en-US" sz="2400" dirty="0" err="1" smtClean="0"/>
              <a:t>O</a:t>
            </a:r>
            <a:r>
              <a:rPr lang="en-CA" sz="2400" baseline="-25000" dirty="0" smtClean="0"/>
              <a:t>3</a:t>
            </a:r>
            <a:r>
              <a:rPr lang="fr-CA" sz="2400" dirty="0" smtClean="0"/>
              <a:t> (Calcium carbonate) of </a:t>
            </a:r>
            <a:r>
              <a:rPr lang="fr-CA" sz="2400" dirty="0" err="1" smtClean="0"/>
              <a:t>some</a:t>
            </a:r>
            <a:r>
              <a:rPr lang="fr-CA" sz="2400" dirty="0" smtClean="0"/>
              <a:t> animal </a:t>
            </a:r>
            <a:r>
              <a:rPr lang="fr-CA" sz="2400" dirty="0" err="1" smtClean="0"/>
              <a:t>skeletons</a:t>
            </a:r>
            <a:endParaRPr lang="fr-CA" sz="2400" dirty="0" smtClean="0"/>
          </a:p>
          <a:p>
            <a:pPr marL="527050" lvl="2" indent="-22860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400" dirty="0" smtClean="0"/>
              <a:t>	- </a:t>
            </a:r>
            <a:r>
              <a:rPr lang="en-US" sz="2400" b="1" dirty="0" smtClean="0">
                <a:solidFill>
                  <a:srgbClr val="00B050"/>
                </a:solidFill>
              </a:rPr>
              <a:t>C</a:t>
            </a:r>
            <a:r>
              <a:rPr lang="en-US" sz="2400" dirty="0" smtClean="0"/>
              <a:t>O</a:t>
            </a:r>
            <a:r>
              <a:rPr lang="en-CA" sz="2400" baseline="-25000" dirty="0" smtClean="0"/>
              <a:t>2</a:t>
            </a:r>
            <a:r>
              <a:rPr lang="fr-CA" sz="2400" dirty="0" smtClean="0"/>
              <a:t> (</a:t>
            </a:r>
            <a:r>
              <a:rPr lang="fr-CA" sz="2400" dirty="0" err="1" smtClean="0"/>
              <a:t>Carbon</a:t>
            </a:r>
            <a:r>
              <a:rPr lang="fr-CA" sz="2400" dirty="0" smtClean="0"/>
              <a:t> </a:t>
            </a:r>
            <a:r>
              <a:rPr lang="fr-CA" sz="2400" dirty="0" err="1" smtClean="0"/>
              <a:t>dioxide</a:t>
            </a:r>
            <a:r>
              <a:rPr lang="fr-CA" sz="2400" dirty="0" smtClean="0"/>
              <a:t>), </a:t>
            </a:r>
            <a:r>
              <a:rPr lang="fr-CA" sz="2400" dirty="0" err="1" smtClean="0"/>
              <a:t>atmospheric</a:t>
            </a:r>
            <a:r>
              <a:rPr lang="fr-CA" sz="2400" dirty="0" smtClean="0"/>
              <a:t> component</a:t>
            </a:r>
            <a:r>
              <a:rPr lang="en-US" sz="2400" dirty="0" smtClean="0"/>
              <a:t>		  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3538364" cy="212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9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982</Words>
  <Application>Microsoft Office PowerPoint</Application>
  <PresentationFormat>Affichage à l'écran (4:3)</PresentationFormat>
  <Paragraphs>160</Paragraphs>
  <Slides>25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3–3 Cycles of Matter     </vt:lpstr>
      <vt:lpstr>Ecology concepts  3.3 Cycles of Matter (p74 -80)  </vt:lpstr>
      <vt:lpstr>Energy vs Matter (p74 )  </vt:lpstr>
      <vt:lpstr>Energy vs Matter  (p74 )  </vt:lpstr>
      <vt:lpstr>Energy vs Matter  (p74 )  </vt:lpstr>
      <vt:lpstr>The water cycle (p75 )  </vt:lpstr>
      <vt:lpstr>The water cycle </vt:lpstr>
      <vt:lpstr>Nutrient cycles (p76 )  </vt:lpstr>
      <vt:lpstr>The carbon cycle (p76 )  </vt:lpstr>
      <vt:lpstr>The carbon cycle </vt:lpstr>
      <vt:lpstr>Diapositive 11</vt:lpstr>
      <vt:lpstr>The carbon cycle </vt:lpstr>
      <vt:lpstr>The nitrogen cycle </vt:lpstr>
      <vt:lpstr>The nitrogen cycle </vt:lpstr>
      <vt:lpstr>Diapositive 15</vt:lpstr>
      <vt:lpstr>The phosphorous cycle </vt:lpstr>
      <vt:lpstr>The phosphorous cycle </vt:lpstr>
      <vt:lpstr>Nutrient limitation </vt:lpstr>
      <vt:lpstr>Example of Nutrient limitation 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Sockeye Salmon of the Adams River, BC</dc:title>
  <dc:creator>Ari</dc:creator>
  <cp:lastModifiedBy>Ari</cp:lastModifiedBy>
  <cp:revision>151</cp:revision>
  <dcterms:created xsi:type="dcterms:W3CDTF">2014-12-18T16:53:35Z</dcterms:created>
  <dcterms:modified xsi:type="dcterms:W3CDTF">2015-01-24T22:43:10Z</dcterms:modified>
</cp:coreProperties>
</file>