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7" r:id="rId2"/>
    <p:sldId id="284" r:id="rId3"/>
    <p:sldId id="285" r:id="rId4"/>
    <p:sldId id="286" r:id="rId5"/>
    <p:sldId id="287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7" r:id="rId14"/>
    <p:sldId id="299" r:id="rId15"/>
    <p:sldId id="300" r:id="rId16"/>
    <p:sldId id="301" r:id="rId17"/>
    <p:sldId id="302" r:id="rId18"/>
    <p:sldId id="303" r:id="rId19"/>
    <p:sldId id="305" r:id="rId20"/>
    <p:sldId id="308" r:id="rId21"/>
    <p:sldId id="309" r:id="rId22"/>
    <p:sldId id="310" r:id="rId23"/>
    <p:sldId id="311" r:id="rId24"/>
    <p:sldId id="312" r:id="rId25"/>
    <p:sldId id="313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68" autoAdjust="0"/>
  </p:normalViewPr>
  <p:slideViewPr>
    <p:cSldViewPr>
      <p:cViewPr>
        <p:scale>
          <a:sx n="70" d="100"/>
          <a:sy n="70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807C2-0EAC-4A12-8029-3C4340724EE7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239E-4FFB-461A-99CF-D02AAF3FB66D}" type="slidenum">
              <a:rPr lang="en-CA" smtClean="0"/>
              <a:pPr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F9F2C-8D76-405C-886C-B7C2C96F96FA}" type="slidenum">
              <a:rPr lang="en-US" smtClean="0">
                <a:ea typeface="ＭＳ Ｐゴシック" pitchFamily="1" charset="-128"/>
              </a:rPr>
              <a:pPr/>
              <a:t>1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Photo Credit: ©Bruce Coleman, LTD/Natural Selection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4F288-20AC-49D3-BBEC-D7C0E130F02F}" type="slidenum">
              <a:rPr lang="en-US" smtClean="0">
                <a:ea typeface="ＭＳ Ｐゴシック" pitchFamily="1" charset="-128"/>
              </a:rPr>
              <a:pPr/>
              <a:t>16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Ecological pyramids show the decreasing amounts of energy, living tissue, or number of organisms at successive feeding levels. The pyramid is divided into sections that represent each trophic level. </a:t>
            </a:r>
            <a:r>
              <a:rPr lang="en-US" b="1" smtClean="0"/>
              <a:t>Because each trophic level harvests only about one tenth of the energy from the level below, it can support only about one tenth the amount of living tissue.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06509-BF2B-4D76-9AE6-6D7B79BB9186}" type="slidenum">
              <a:rPr lang="en-US" smtClean="0">
                <a:ea typeface="ＭＳ Ｐゴシック" pitchFamily="1" charset="-128"/>
              </a:rPr>
              <a:pPr/>
              <a:t>17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Ecological pyramids show the decreasing amounts of energy, living tissue, or number of organisms at successive feeding levels. The pyramid is divided into sections that represent each trophic level. </a:t>
            </a:r>
            <a:r>
              <a:rPr lang="en-US" b="1" smtClean="0"/>
              <a:t>Because each trophic level harvests only about one tenth of the energy from the level below, it can support only about one tenth the amount of living tissue.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6DBCF-04DC-462B-A934-75CFFB10EF61}" type="slidenum">
              <a:rPr lang="en-US" smtClean="0">
                <a:ea typeface="ＭＳ Ｐゴシック" pitchFamily="1" charset="-128"/>
              </a:rPr>
              <a:pPr/>
              <a:t>18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Ecological pyramids show the decreasing amounts of energy, living tissue, or number of organisms at successive feeding levels. The pyramid is divided into sections that represent each trophic level. </a:t>
            </a:r>
            <a:r>
              <a:rPr lang="en-US" b="1" smtClean="0"/>
              <a:t>Because each trophic level harvests only about one tenth of the energy from the level below, it can support only about one tenth the amount of living tissue.               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56EE2-38E9-481F-BC54-4A4E55D8A1CC}" type="slidenum">
              <a:rPr lang="en-US" smtClean="0">
                <a:ea typeface="ＭＳ Ｐゴシック" pitchFamily="1" charset="-128"/>
              </a:rPr>
              <a:pPr/>
              <a:t>19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Ecological pyramids show the decreasing amounts of energy, living tissue, or number of organisms at successive feeding levels. The pyramid is divided into sections that represent each trophic level. </a:t>
            </a:r>
            <a:r>
              <a:rPr lang="en-US" b="1" smtClean="0"/>
              <a:t>Because each trophic level harvests only about one tenth of the energy from the level below, it can support only about one tenth the amount of living tissue.               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E6AE3-0054-4EA6-93CD-D21119A8E5E2}" type="slidenum">
              <a:rPr lang="en-US" smtClean="0">
                <a:ea typeface="ＭＳ Ｐゴシック" pitchFamily="1" charset="-128"/>
              </a:rPr>
              <a:pPr/>
              <a:t>7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9FE50-D013-4091-B90B-E9556BBC9D92}" type="slidenum">
              <a:rPr lang="en-US" smtClean="0">
                <a:ea typeface="ＭＳ Ｐゴシック" pitchFamily="1" charset="-128"/>
              </a:rPr>
              <a:pPr/>
              <a:t>8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3C565-D489-4168-8691-BE2086FDBD76}" type="slidenum">
              <a:rPr lang="en-US" smtClean="0">
                <a:ea typeface="ＭＳ Ｐゴシック" pitchFamily="1" charset="-128"/>
              </a:rPr>
              <a:pPr/>
              <a:t>9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9FE50-D013-4091-B90B-E9556BBC9D92}" type="slidenum">
              <a:rPr lang="en-US" smtClean="0">
                <a:ea typeface="ＭＳ Ｐゴシック" pitchFamily="1" charset="-128"/>
              </a:rPr>
              <a:pPr/>
              <a:t>10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9FE50-D013-4091-B90B-E9556BBC9D92}" type="slidenum">
              <a:rPr lang="en-US" smtClean="0">
                <a:ea typeface="ＭＳ Ｐゴシック" pitchFamily="1" charset="-128"/>
              </a:rPr>
              <a:pPr/>
              <a:t>12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9FE50-D013-4091-B90B-E9556BBC9D92}" type="slidenum">
              <a:rPr lang="en-US" smtClean="0">
                <a:ea typeface="ＭＳ Ｐゴシック" pitchFamily="1" charset="-128"/>
              </a:rPr>
              <a:pPr/>
              <a:t>13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9FE50-D013-4091-B90B-E9556BBC9D92}" type="slidenum">
              <a:rPr lang="en-US" smtClean="0">
                <a:ea typeface="ＭＳ Ｐゴシック" pitchFamily="1" charset="-128"/>
              </a:rPr>
              <a:pPr/>
              <a:t>14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B62D4-AD44-4987-A002-1002A3CF26AE}" type="slidenum">
              <a:rPr lang="en-US" smtClean="0">
                <a:ea typeface="ＭＳ Ｐゴシック" pitchFamily="1" charset="-128"/>
              </a:rPr>
              <a:pPr/>
              <a:t>15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Ecological pyramids show the decreasing amounts of energy, living tissue, or number of organisms at successive feeding levels. The pyramid is divided into sections that represent each trophic level. </a:t>
            </a:r>
            <a:r>
              <a:rPr lang="en-US" b="1" smtClean="0"/>
              <a:t>Because each trophic level harvests only about one tenth of the energy from the level below, it can support only about one tenth the amount of living tissue.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908720"/>
            <a:ext cx="729615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rgbClr val="A50000"/>
                </a:solidFill>
              </a:rPr>
              <a:t>3-2 Energy flow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52936"/>
            <a:ext cx="7120086" cy="201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1886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Feeding</a:t>
            </a:r>
            <a:r>
              <a:rPr kumimoji="0" lang="en-CA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relationships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baseline="0" dirty="0" smtClean="0">
                <a:latin typeface="+mj-lt"/>
                <a:ea typeface="+mj-ea"/>
                <a:cs typeface="+mj-cs"/>
              </a:rPr>
              <a:t>Food Webs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3050" y="1556792"/>
            <a:ext cx="8547100" cy="438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Ecologists make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 webs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food web links the food chains in an ecosystem together.  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shows multiple connections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Represent the complex patterns of energy flow that occur in natural ecosystems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395536" y="1628800"/>
            <a:ext cx="3744416" cy="4614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Arrange producers at the base of the food web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Add subsequent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levels above producers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Add arrows to indicate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energy flow and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each interaction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complete food web includes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detritivores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decomposers!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1886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Feeding</a:t>
            </a:r>
            <a:r>
              <a:rPr kumimoji="0" lang="en-CA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relationships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baseline="0" dirty="0" smtClean="0">
                <a:latin typeface="+mj-lt"/>
                <a:ea typeface="+mj-ea"/>
                <a:cs typeface="+mj-cs"/>
              </a:rPr>
              <a:t>Creating Food Webs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52120" y="260648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ex: Food web in a salt marsh</a:t>
            </a:r>
            <a:endParaRPr lang="en-CA" sz="2400" b="1" dirty="0"/>
          </a:p>
        </p:txBody>
      </p:sp>
      <p:pic>
        <p:nvPicPr>
          <p:cNvPr id="9" name="Picture 6" descr="sb6018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8050" y="993775"/>
            <a:ext cx="442595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1886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Feeding</a:t>
            </a:r>
            <a:r>
              <a:rPr kumimoji="0" lang="en-CA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relationships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baseline="0" dirty="0" smtClean="0">
                <a:latin typeface="+mj-lt"/>
                <a:ea typeface="+mj-ea"/>
                <a:cs typeface="+mj-cs"/>
              </a:rPr>
              <a:t>Food Webs	</a:t>
            </a:r>
            <a:r>
              <a:rPr lang="en-CA" sz="2800" b="1" baseline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Exercise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1556792"/>
            <a:ext cx="8547100" cy="438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→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a food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web of the Adams River when the sockeye salmons are there.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/>
              <a:t>	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Indicate the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trophic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40968"/>
            <a:ext cx="4824536" cy="321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1886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Feeding</a:t>
            </a:r>
            <a:r>
              <a:rPr kumimoji="0" lang="en-CA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relationships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CA" sz="2800" b="1" baseline="0" dirty="0" smtClean="0">
                <a:latin typeface="+mj-lt"/>
                <a:ea typeface="+mj-ea"/>
                <a:cs typeface="+mj-cs"/>
              </a:rPr>
              <a:t>Food Webs	</a:t>
            </a:r>
            <a:r>
              <a:rPr lang="en-CA" sz="2800" b="1" dirty="0" smtClean="0">
                <a:solidFill>
                  <a:srgbClr val="0070C0"/>
                </a:solidFill>
              </a:rPr>
              <a:t> </a:t>
            </a:r>
            <a:r>
              <a:rPr lang="en-CA" sz="2800" b="1" dirty="0" smtClean="0">
                <a:solidFill>
                  <a:srgbClr val="0070C0"/>
                </a:solidFill>
                <a:latin typeface="+mj-lt"/>
              </a:rPr>
              <a:t>Exercise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1556792"/>
            <a:ext cx="8547100" cy="438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→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a food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web of the temperate rainforest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/>
              <a:t>	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Indicate the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trophic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140968"/>
            <a:ext cx="3061514" cy="2355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1886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Ecological pyramids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323528" y="1340768"/>
            <a:ext cx="8547100" cy="484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Ecological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pyramids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</a:t>
            </a:r>
            <a:r>
              <a:rPr lang="en-US" sz="2400" dirty="0" smtClean="0"/>
              <a:t>d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iagram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shows relative amounts of energy or matter contained within each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 in a food chain or food web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be used to show: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transferred at each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Biomass at each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Numbers of organisms at each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5"/>
          <p:cNvPicPr>
            <a:picLocks noChangeAspect="1" noChangeArrowheads="1"/>
          </p:cNvPicPr>
          <p:nvPr/>
        </p:nvPicPr>
        <p:blipFill>
          <a:blip r:embed="rId3" cstate="print"/>
          <a:srcRect l="2086" t="1576" b="624"/>
          <a:stretch>
            <a:fillRect/>
          </a:stretch>
        </p:blipFill>
        <p:spPr bwMode="auto">
          <a:xfrm>
            <a:off x="3195638" y="1838325"/>
            <a:ext cx="4303712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</a:rPr>
              <a:t>Ecological Pyramids</a:t>
            </a:r>
          </a:p>
        </p:txBody>
      </p:sp>
      <p:sp>
        <p:nvSpPr>
          <p:cNvPr id="28677" name="Freeform 14"/>
          <p:cNvSpPr>
            <a:spLocks/>
          </p:cNvSpPr>
          <p:nvPr/>
        </p:nvSpPr>
        <p:spPr bwMode="auto">
          <a:xfrm rot="-128287">
            <a:off x="5651500" y="1485900"/>
            <a:ext cx="3890963" cy="3144838"/>
          </a:xfrm>
          <a:custGeom>
            <a:avLst/>
            <a:gdLst>
              <a:gd name="T0" fmla="*/ 2147483647 w 2365"/>
              <a:gd name="T1" fmla="*/ 0 h 1970"/>
              <a:gd name="T2" fmla="*/ 1916395555 w 2365"/>
              <a:gd name="T3" fmla="*/ 127418637 h 1970"/>
              <a:gd name="T4" fmla="*/ 0 w 2365"/>
              <a:gd name="T5" fmla="*/ 101935853 h 1970"/>
              <a:gd name="T6" fmla="*/ 83909883 w 2365"/>
              <a:gd name="T7" fmla="*/ 410289612 h 1970"/>
              <a:gd name="T8" fmla="*/ 1532033967 w 2365"/>
              <a:gd name="T9" fmla="*/ 2147483647 h 1970"/>
              <a:gd name="T10" fmla="*/ 2147483647 w 2365"/>
              <a:gd name="T11" fmla="*/ 2147483647 h 1970"/>
              <a:gd name="T12" fmla="*/ 2147483647 w 2365"/>
              <a:gd name="T13" fmla="*/ 2147483647 h 1970"/>
              <a:gd name="T14" fmla="*/ 2147483647 w 2365"/>
              <a:gd name="T15" fmla="*/ 2147483647 h 1970"/>
              <a:gd name="T16" fmla="*/ 2147483647 w 2365"/>
              <a:gd name="T17" fmla="*/ 435772471 h 1970"/>
              <a:gd name="T18" fmla="*/ 2147483647 w 2365"/>
              <a:gd name="T19" fmla="*/ 0 h 19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65"/>
              <a:gd name="T31" fmla="*/ 0 h 1970"/>
              <a:gd name="T32" fmla="*/ 2365 w 2365"/>
              <a:gd name="T33" fmla="*/ 1970 h 19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65" h="1970">
                <a:moveTo>
                  <a:pt x="1668" y="0"/>
                </a:moveTo>
                <a:cubicBezTo>
                  <a:pt x="1348" y="14"/>
                  <a:pt x="1028" y="37"/>
                  <a:pt x="708" y="50"/>
                </a:cubicBezTo>
                <a:cubicBezTo>
                  <a:pt x="472" y="47"/>
                  <a:pt x="0" y="40"/>
                  <a:pt x="0" y="40"/>
                </a:cubicBezTo>
                <a:lnTo>
                  <a:pt x="31" y="161"/>
                </a:lnTo>
                <a:lnTo>
                  <a:pt x="566" y="869"/>
                </a:lnTo>
                <a:lnTo>
                  <a:pt x="1152" y="1566"/>
                </a:lnTo>
                <a:lnTo>
                  <a:pt x="1526" y="1970"/>
                </a:lnTo>
                <a:lnTo>
                  <a:pt x="2365" y="1233"/>
                </a:lnTo>
                <a:lnTo>
                  <a:pt x="2042" y="171"/>
                </a:lnTo>
                <a:cubicBezTo>
                  <a:pt x="1588" y="3"/>
                  <a:pt x="1454" y="35"/>
                  <a:pt x="166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6237288" y="1241425"/>
            <a:ext cx="218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0.1% Third-level </a:t>
            </a:r>
            <a:br>
              <a:rPr lang="en-US"/>
            </a:br>
            <a:r>
              <a:rPr lang="en-US"/>
              <a:t>consumers</a:t>
            </a:r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6621463" y="2033588"/>
            <a:ext cx="2451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1% Second-level consumers</a:t>
            </a:r>
          </a:p>
        </p:txBody>
      </p:sp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7040563" y="2867025"/>
            <a:ext cx="2524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10% First-level consumers</a:t>
            </a:r>
          </a:p>
        </p:txBody>
      </p:sp>
      <p:sp>
        <p:nvSpPr>
          <p:cNvPr id="28681" name="Text Box 13"/>
          <p:cNvSpPr txBox="1">
            <a:spLocks noChangeArrowheads="1"/>
          </p:cNvSpPr>
          <p:nvPr/>
        </p:nvSpPr>
        <p:spPr bwMode="auto">
          <a:xfrm>
            <a:off x="6934200" y="4479925"/>
            <a:ext cx="391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100% Producers</a:t>
            </a:r>
          </a:p>
        </p:txBody>
      </p:sp>
      <p:sp>
        <p:nvSpPr>
          <p:cNvPr id="28682" name="Text Box 17"/>
          <p:cNvSpPr txBox="1">
            <a:spLocks noChangeArrowheads="1"/>
          </p:cNvSpPr>
          <p:nvPr/>
        </p:nvSpPr>
        <p:spPr bwMode="auto">
          <a:xfrm>
            <a:off x="-80963" y="1303338"/>
            <a:ext cx="3586163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5000"/>
              </a:lnSpc>
              <a:spcAft>
                <a:spcPct val="50000"/>
              </a:spcAft>
            </a:pPr>
            <a:r>
              <a:rPr lang="en-US" sz="2800" b="1" dirty="0"/>
              <a:t>Energy </a:t>
            </a:r>
            <a:r>
              <a:rPr lang="en-US" sz="2800" b="1" dirty="0" smtClean="0"/>
              <a:t>Pyramid</a:t>
            </a:r>
            <a:endParaRPr lang="en-US" sz="2800" b="1" dirty="0"/>
          </a:p>
          <a:p>
            <a:pPr lvl="1">
              <a:lnSpc>
                <a:spcPct val="85000"/>
              </a:lnSpc>
              <a:spcAft>
                <a:spcPct val="50000"/>
              </a:spcAft>
            </a:pPr>
            <a:r>
              <a:rPr lang="en-US" sz="2400" b="0" dirty="0"/>
              <a:t>Shows the relative amount of energy available at each </a:t>
            </a:r>
            <a:r>
              <a:rPr lang="en-US" sz="2400" b="0" dirty="0" err="1"/>
              <a:t>trophic</a:t>
            </a:r>
            <a:r>
              <a:rPr lang="en-US" sz="2400" b="0" dirty="0"/>
              <a:t> level.</a:t>
            </a:r>
          </a:p>
          <a:p>
            <a:pPr lvl="1">
              <a:lnSpc>
                <a:spcPct val="85000"/>
              </a:lnSpc>
              <a:spcAft>
                <a:spcPct val="50000"/>
              </a:spcAft>
            </a:pPr>
            <a:r>
              <a:rPr lang="en-US" sz="2400" b="0" dirty="0"/>
              <a:t>Only about 10% of energy stored in one </a:t>
            </a:r>
            <a:r>
              <a:rPr lang="en-US" sz="2400" b="0" dirty="0" err="1"/>
              <a:t>trophic</a:t>
            </a:r>
            <a:r>
              <a:rPr lang="en-US" sz="2400" b="0" dirty="0"/>
              <a:t> level is passed on to the next level</a:t>
            </a:r>
          </a:p>
        </p:txBody>
      </p:sp>
      <p:sp>
        <p:nvSpPr>
          <p:cNvPr id="28683" name="Line 18"/>
          <p:cNvSpPr>
            <a:spLocks noChangeShapeType="1"/>
          </p:cNvSpPr>
          <p:nvPr/>
        </p:nvSpPr>
        <p:spPr bwMode="auto">
          <a:xfrm flipV="1">
            <a:off x="5856288" y="1535113"/>
            <a:ext cx="374650" cy="592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84" name="Line 19"/>
          <p:cNvSpPr>
            <a:spLocks noChangeShapeType="1"/>
          </p:cNvSpPr>
          <p:nvPr/>
        </p:nvSpPr>
        <p:spPr bwMode="auto">
          <a:xfrm flipV="1">
            <a:off x="6105525" y="2255838"/>
            <a:ext cx="519113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85" name="Line 20"/>
          <p:cNvSpPr>
            <a:spLocks noChangeShapeType="1"/>
          </p:cNvSpPr>
          <p:nvPr/>
        </p:nvSpPr>
        <p:spPr bwMode="auto">
          <a:xfrm flipV="1">
            <a:off x="6451600" y="3011488"/>
            <a:ext cx="641350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86" name="Line 21"/>
          <p:cNvSpPr>
            <a:spLocks noChangeShapeType="1"/>
          </p:cNvSpPr>
          <p:nvPr/>
        </p:nvSpPr>
        <p:spPr bwMode="auto">
          <a:xfrm>
            <a:off x="6518275" y="4471988"/>
            <a:ext cx="434975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Pearson Prentice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305" y="3717032"/>
            <a:ext cx="49291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5384577" y="3861048"/>
            <a:ext cx="188277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50 </a:t>
            </a:r>
            <a:r>
              <a:rPr lang="en-US" sz="1400" dirty="0" smtClean="0"/>
              <a:t>g </a:t>
            </a:r>
            <a:r>
              <a:rPr lang="en-US" sz="1400" dirty="0"/>
              <a:t>of </a:t>
            </a:r>
            <a:r>
              <a:rPr lang="en-US" sz="1400" dirty="0" smtClean="0"/>
              <a:t>bear </a:t>
            </a:r>
            <a:r>
              <a:rPr lang="en-US" sz="1400" dirty="0"/>
              <a:t>tissue</a:t>
            </a:r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6464697" y="5013176"/>
            <a:ext cx="195478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500 </a:t>
            </a:r>
            <a:r>
              <a:rPr lang="en-US" sz="1400" dirty="0" smtClean="0"/>
              <a:t>g </a:t>
            </a:r>
            <a:r>
              <a:rPr lang="en-US" sz="1400" dirty="0"/>
              <a:t>of </a:t>
            </a:r>
            <a:r>
              <a:rPr lang="en-US" sz="1400" dirty="0" smtClean="0"/>
              <a:t>zooplankton</a:t>
            </a:r>
            <a:endParaRPr lang="en-US" sz="1400" dirty="0"/>
          </a:p>
        </p:txBody>
      </p:sp>
      <p:sp>
        <p:nvSpPr>
          <p:cNvPr id="29704" name="Text Box 12"/>
          <p:cNvSpPr txBox="1">
            <a:spLocks noChangeArrowheads="1"/>
          </p:cNvSpPr>
          <p:nvPr/>
        </p:nvSpPr>
        <p:spPr bwMode="auto">
          <a:xfrm>
            <a:off x="7184777" y="5445224"/>
            <a:ext cx="195922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5000 </a:t>
            </a:r>
            <a:r>
              <a:rPr lang="en-US" sz="1400" dirty="0" smtClean="0"/>
              <a:t>g </a:t>
            </a:r>
            <a:r>
              <a:rPr lang="en-US" sz="1400" dirty="0"/>
              <a:t>of </a:t>
            </a:r>
            <a:r>
              <a:rPr lang="en-US" sz="1400" dirty="0" smtClean="0"/>
              <a:t>algae</a:t>
            </a:r>
            <a:endParaRPr lang="en-US" sz="1400" dirty="0"/>
          </a:p>
        </p:txBody>
      </p:sp>
      <p:sp>
        <p:nvSpPr>
          <p:cNvPr id="29706" name="Text Box 18"/>
          <p:cNvSpPr txBox="1">
            <a:spLocks noChangeArrowheads="1"/>
          </p:cNvSpPr>
          <p:nvPr/>
        </p:nvSpPr>
        <p:spPr bwMode="auto">
          <a:xfrm>
            <a:off x="269875" y="987425"/>
            <a:ext cx="826256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Biomass </a:t>
            </a:r>
            <a:r>
              <a:rPr lang="en-US" sz="2800" b="1" dirty="0" smtClean="0"/>
              <a:t>Pyramid</a:t>
            </a:r>
            <a:endParaRPr lang="en-US" sz="2800" b="1" dirty="0"/>
          </a:p>
          <a:p>
            <a:pPr>
              <a:spcBef>
                <a:spcPct val="50000"/>
              </a:spcBef>
            </a:pPr>
            <a:r>
              <a:rPr lang="en-US" sz="2000" b="0" dirty="0"/>
              <a:t>Represents the amount of living organic matter at each </a:t>
            </a:r>
            <a:r>
              <a:rPr lang="en-US" sz="2000" b="0" dirty="0" err="1"/>
              <a:t>trophic</a:t>
            </a:r>
            <a:r>
              <a:rPr lang="en-US" sz="2000" b="0" dirty="0"/>
              <a:t> level. Typically, the greatest biomass is at the base of the pyramid.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Ecological Pyramids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032649" y="4437112"/>
            <a:ext cx="201622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500 </a:t>
            </a:r>
            <a:r>
              <a:rPr lang="en-US" sz="1400" dirty="0" smtClean="0"/>
              <a:t>g </a:t>
            </a:r>
            <a:r>
              <a:rPr lang="en-US" sz="1400" dirty="0"/>
              <a:t>of </a:t>
            </a:r>
            <a:r>
              <a:rPr lang="en-US" sz="1400" dirty="0" smtClean="0"/>
              <a:t>salmon tissue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305" y="3717032"/>
            <a:ext cx="49291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384577" y="3861048"/>
            <a:ext cx="188277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50 </a:t>
            </a:r>
            <a:r>
              <a:rPr lang="en-US" sz="1400" dirty="0" smtClean="0"/>
              <a:t>g </a:t>
            </a:r>
            <a:r>
              <a:rPr lang="en-US" sz="1400" dirty="0"/>
              <a:t>of </a:t>
            </a:r>
            <a:r>
              <a:rPr lang="en-US" sz="1400" dirty="0" smtClean="0"/>
              <a:t>bear </a:t>
            </a:r>
            <a:r>
              <a:rPr lang="en-US" sz="1400" dirty="0"/>
              <a:t>tissue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464697" y="5013176"/>
            <a:ext cx="195478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500 </a:t>
            </a:r>
            <a:r>
              <a:rPr lang="en-US" sz="1400" dirty="0" smtClean="0"/>
              <a:t>g </a:t>
            </a:r>
            <a:r>
              <a:rPr lang="en-US" sz="1400" dirty="0"/>
              <a:t>of </a:t>
            </a:r>
            <a:r>
              <a:rPr lang="en-US" sz="1400" dirty="0" smtClean="0"/>
              <a:t>zooplankton</a:t>
            </a:r>
            <a:endParaRPr lang="en-US" sz="14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184777" y="5445224"/>
            <a:ext cx="195922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5000 </a:t>
            </a:r>
            <a:r>
              <a:rPr lang="en-US" sz="1400" dirty="0" smtClean="0"/>
              <a:t>g </a:t>
            </a:r>
            <a:r>
              <a:rPr lang="en-US" sz="1400" dirty="0"/>
              <a:t>of </a:t>
            </a:r>
            <a:r>
              <a:rPr lang="en-US" sz="1400" dirty="0" smtClean="0"/>
              <a:t>algae</a:t>
            </a:r>
            <a:endParaRPr lang="en-US" sz="1400" dirty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032649" y="4437112"/>
            <a:ext cx="201622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500 </a:t>
            </a:r>
            <a:r>
              <a:rPr lang="en-US" sz="1400" dirty="0" smtClean="0"/>
              <a:t>g </a:t>
            </a:r>
            <a:r>
              <a:rPr lang="en-US" sz="1400" dirty="0"/>
              <a:t>of </a:t>
            </a:r>
            <a:r>
              <a:rPr lang="en-US" sz="1400" dirty="0" smtClean="0"/>
              <a:t>salmon tissue</a:t>
            </a:r>
            <a:endParaRPr lang="en-US" sz="1400" dirty="0"/>
          </a:p>
        </p:txBody>
      </p:sp>
      <p:sp>
        <p:nvSpPr>
          <p:cNvPr id="40965" name="Text Box 18"/>
          <p:cNvSpPr txBox="1">
            <a:spLocks noChangeArrowheads="1"/>
          </p:cNvSpPr>
          <p:nvPr/>
        </p:nvSpPr>
        <p:spPr bwMode="auto">
          <a:xfrm>
            <a:off x="323528" y="1124744"/>
            <a:ext cx="35972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Biomass </a:t>
            </a:r>
            <a:r>
              <a:rPr lang="en-US" sz="2800" b="1" dirty="0" smtClean="0"/>
              <a:t>Pyramid</a:t>
            </a:r>
            <a:endParaRPr lang="en-US" sz="2800" b="1" dirty="0"/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 dirty="0"/>
              <a:t> Biomass</a:t>
            </a:r>
            <a:r>
              <a:rPr lang="en-US" sz="2000" b="0" dirty="0"/>
              <a:t> is the total amount of living tissue</a:t>
            </a:r>
          </a:p>
          <a:p>
            <a:pPr marL="457200" lvl="2">
              <a:spcBef>
                <a:spcPct val="50000"/>
              </a:spcBef>
              <a:buFont typeface="Arial" charset="0"/>
              <a:buChar char="•"/>
            </a:pPr>
            <a:r>
              <a:rPr lang="en-US" b="0" dirty="0"/>
              <a:t> Usually expressed as grams of organic matter per unit area</a:t>
            </a:r>
            <a:endParaRPr lang="en-US" sz="2000" b="0" dirty="0"/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 b="0" dirty="0"/>
              <a:t> A </a:t>
            </a:r>
            <a:r>
              <a:rPr lang="en-US" sz="2000" dirty="0"/>
              <a:t>biomass pyramid</a:t>
            </a:r>
            <a:r>
              <a:rPr lang="en-US" sz="2000" b="0" dirty="0"/>
              <a:t> shows the amount of living tissue within each </a:t>
            </a:r>
            <a:r>
              <a:rPr lang="en-US" sz="2000" b="0" dirty="0" err="1"/>
              <a:t>trophic</a:t>
            </a:r>
            <a:r>
              <a:rPr lang="en-US" sz="2000" b="0" dirty="0"/>
              <a:t> level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b="0" dirty="0"/>
              <a:t> represent amount of potential food available for each </a:t>
            </a:r>
            <a:r>
              <a:rPr lang="en-US" b="0" dirty="0" err="1"/>
              <a:t>trophic</a:t>
            </a:r>
            <a:r>
              <a:rPr lang="en-US" b="0" dirty="0"/>
              <a:t> level in an ecosystem</a:t>
            </a:r>
          </a:p>
          <a:p>
            <a:pPr lvl="1"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Ecological Pyramids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4176464" cy="388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Freeform 14"/>
          <p:cNvSpPr>
            <a:spLocks/>
          </p:cNvSpPr>
          <p:nvPr/>
        </p:nvSpPr>
        <p:spPr bwMode="auto">
          <a:xfrm>
            <a:off x="3254524" y="2615828"/>
            <a:ext cx="2160240" cy="920502"/>
          </a:xfrm>
          <a:custGeom>
            <a:avLst/>
            <a:gdLst>
              <a:gd name="T0" fmla="*/ 0 w 1632"/>
              <a:gd name="T1" fmla="*/ 0 h 852"/>
              <a:gd name="T2" fmla="*/ 2147483647 w 1632"/>
              <a:gd name="T3" fmla="*/ 151209381 h 852"/>
              <a:gd name="T4" fmla="*/ 2147483647 w 1632"/>
              <a:gd name="T5" fmla="*/ 423386327 h 852"/>
              <a:gd name="T6" fmla="*/ 2147483647 w 1632"/>
              <a:gd name="T7" fmla="*/ 695563124 h 852"/>
              <a:gd name="T8" fmla="*/ 2147483647 w 1632"/>
              <a:gd name="T9" fmla="*/ 1300400649 h 852"/>
              <a:gd name="T10" fmla="*/ 2147483647 w 1632"/>
              <a:gd name="T11" fmla="*/ 2147173303 h 852"/>
              <a:gd name="T12" fmla="*/ 635079383 w 1632"/>
              <a:gd name="T13" fmla="*/ 1844754640 h 852"/>
              <a:gd name="T14" fmla="*/ 30241878 w 1632"/>
              <a:gd name="T15" fmla="*/ 1723787175 h 852"/>
              <a:gd name="T16" fmla="*/ 0 w 1632"/>
              <a:gd name="T17" fmla="*/ 0 h 8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32"/>
              <a:gd name="T28" fmla="*/ 0 h 852"/>
              <a:gd name="T29" fmla="*/ 1632 w 1632"/>
              <a:gd name="T30" fmla="*/ 852 h 8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2" h="852">
                <a:moveTo>
                  <a:pt x="0" y="0"/>
                </a:moveTo>
                <a:lnTo>
                  <a:pt x="1080" y="60"/>
                </a:lnTo>
                <a:lnTo>
                  <a:pt x="1452" y="168"/>
                </a:lnTo>
                <a:lnTo>
                  <a:pt x="1632" y="276"/>
                </a:lnTo>
                <a:lnTo>
                  <a:pt x="1608" y="516"/>
                </a:lnTo>
                <a:lnTo>
                  <a:pt x="1200" y="852"/>
                </a:lnTo>
                <a:lnTo>
                  <a:pt x="252" y="732"/>
                </a:lnTo>
                <a:lnTo>
                  <a:pt x="12" y="68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251520" y="1052736"/>
            <a:ext cx="29305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Pyramid of </a:t>
            </a:r>
            <a:r>
              <a:rPr lang="en-US" sz="2800" b="1" dirty="0" smtClean="0"/>
              <a:t>Numbers</a:t>
            </a:r>
            <a:endParaRPr lang="en-US" sz="2800" b="1" dirty="0"/>
          </a:p>
          <a:p>
            <a:pPr>
              <a:spcBef>
                <a:spcPct val="50000"/>
              </a:spcBef>
            </a:pPr>
            <a:r>
              <a:rPr lang="en-US" b="0" dirty="0"/>
              <a:t>Shows the relative number of individual organisms at each </a:t>
            </a:r>
            <a:r>
              <a:rPr lang="en-US" b="0" dirty="0" err="1"/>
              <a:t>trophic</a:t>
            </a:r>
            <a:r>
              <a:rPr lang="en-US" b="0" dirty="0"/>
              <a:t> level.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Ecological Pyramids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43013" name="Text Box 13"/>
          <p:cNvSpPr txBox="1">
            <a:spLocks noChangeArrowheads="1"/>
          </p:cNvSpPr>
          <p:nvPr/>
        </p:nvSpPr>
        <p:spPr bwMode="auto">
          <a:xfrm>
            <a:off x="0" y="404664"/>
            <a:ext cx="914400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80"/>
                </a:solidFill>
              </a:rPr>
              <a:t>	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400" b="0" dirty="0"/>
              <a:t> For some ecosystems, the shape of the pyramid of numbers is the same as that of energy and biomass pyramids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400" b="0" dirty="0"/>
              <a:t> In some ecosystems, there are few, large producers – so their pyramid of numbers would look different from the energy and biomass ones </a:t>
            </a:r>
          </a:p>
          <a:p>
            <a:pPr>
              <a:spcBef>
                <a:spcPct val="50000"/>
              </a:spcBef>
            </a:pPr>
            <a:r>
              <a:rPr lang="en-US" sz="2400" b="0" dirty="0"/>
              <a:t>– can you think of such an ecosystem?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Ecological Pyramids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8958"/>
          </a:xfrm>
        </p:spPr>
        <p:txBody>
          <a:bodyPr>
            <a:normAutofit/>
          </a:bodyPr>
          <a:lstStyle/>
          <a:p>
            <a:r>
              <a:rPr lang="en-CA" sz="3100" b="1" dirty="0" smtClean="0">
                <a:solidFill>
                  <a:srgbClr val="00B050"/>
                </a:solidFill>
              </a:rPr>
              <a:t>3.2 Energy flow (p67-73)</a:t>
            </a:r>
            <a:endParaRPr lang="en-CA" sz="3100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4857403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The flow of energy through an ecosystem is one of the most important factors that determines the system’s capacity to sustain life.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In the nature, organisms are</a:t>
            </a:r>
          </a:p>
          <a:p>
            <a:pPr lvl="2">
              <a:spcAft>
                <a:spcPts val="600"/>
              </a:spcAft>
            </a:pPr>
            <a:r>
              <a:rPr lang="en-US" b="1" dirty="0" smtClean="0"/>
              <a:t>Producers</a:t>
            </a:r>
          </a:p>
          <a:p>
            <a:pPr lvl="2">
              <a:spcAft>
                <a:spcPts val="600"/>
              </a:spcAft>
              <a:buNone/>
            </a:pPr>
            <a:r>
              <a:rPr lang="en-US" dirty="0" smtClean="0"/>
              <a:t>or</a:t>
            </a:r>
          </a:p>
          <a:p>
            <a:pPr lvl="2">
              <a:spcAft>
                <a:spcPts val="600"/>
              </a:spcAft>
            </a:pPr>
            <a:r>
              <a:rPr lang="en-US" b="1" dirty="0" smtClean="0"/>
              <a:t>Consumers</a:t>
            </a:r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>
              <a:spcAft>
                <a:spcPts val="600"/>
              </a:spcAft>
            </a:pPr>
            <a:endParaRPr lang="en-CA" sz="2400" dirty="0" smtClean="0"/>
          </a:p>
          <a:p>
            <a:pPr>
              <a:spcAft>
                <a:spcPts val="600"/>
              </a:spcAft>
            </a:pP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rgbClr val="00B050"/>
                </a:solidFill>
              </a:rPr>
              <a:t>Producers</a:t>
            </a:r>
            <a:endParaRPr lang="en-CA" sz="2800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4857403"/>
          </a:xfrm>
        </p:spPr>
        <p:txBody>
          <a:bodyPr>
            <a:normAutofit/>
          </a:bodyPr>
          <a:lstStyle/>
          <a:p>
            <a:pPr lvl="1" indent="0">
              <a:buFont typeface="Arial" charset="0"/>
              <a:buChar char="•"/>
            </a:pPr>
            <a:r>
              <a:rPr lang="en-US" sz="2400" b="1" dirty="0" smtClean="0"/>
              <a:t> Producers</a:t>
            </a:r>
            <a:r>
              <a:rPr lang="en-US" sz="2400" dirty="0" smtClean="0"/>
              <a:t>, also called </a:t>
            </a:r>
            <a:r>
              <a:rPr lang="en-US" sz="2400" dirty="0" err="1" smtClean="0"/>
              <a:t>autotrophs</a:t>
            </a:r>
            <a:r>
              <a:rPr lang="en-US" sz="2400" dirty="0" smtClean="0"/>
              <a:t> </a:t>
            </a:r>
            <a:r>
              <a:rPr lang="en-US" sz="2000" dirty="0" smtClean="0"/>
              <a:t>(auto = oneself, </a:t>
            </a:r>
            <a:r>
              <a:rPr lang="en-US" sz="2000" dirty="0" err="1" smtClean="0"/>
              <a:t>troph</a:t>
            </a:r>
            <a:r>
              <a:rPr lang="en-US" sz="2000" dirty="0" smtClean="0"/>
              <a:t> = feed), </a:t>
            </a:r>
            <a:r>
              <a:rPr lang="en-US" sz="2400" dirty="0" smtClean="0"/>
              <a:t>convert another form of energy (ex. sunlight) into chemical energy</a:t>
            </a:r>
          </a:p>
          <a:p>
            <a:pPr lvl="2" indent="0"/>
            <a:r>
              <a:rPr lang="en-US" dirty="0" smtClean="0"/>
              <a:t> </a:t>
            </a:r>
            <a:r>
              <a:rPr lang="en-US" b="1" dirty="0" err="1" smtClean="0"/>
              <a:t>Photoautotrophs</a:t>
            </a:r>
            <a:r>
              <a:rPr lang="en-US" dirty="0" smtClean="0"/>
              <a:t> use the sun – most common</a:t>
            </a:r>
          </a:p>
          <a:p>
            <a:pPr lvl="2" indent="0"/>
            <a:r>
              <a:rPr lang="en-US" dirty="0" smtClean="0"/>
              <a:t> </a:t>
            </a:r>
            <a:r>
              <a:rPr lang="en-US" b="1" dirty="0" err="1" smtClean="0"/>
              <a:t>Chemoautotrophs</a:t>
            </a:r>
            <a:r>
              <a:rPr lang="en-US" dirty="0" smtClean="0"/>
              <a:t> (certain bacteria) use chemicals – ex. bacteria at deep-sea hydrothermal vents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>
              <a:spcAft>
                <a:spcPts val="600"/>
              </a:spcAft>
            </a:pPr>
            <a:endParaRPr lang="en-CA" sz="2400" dirty="0" smtClean="0"/>
          </a:p>
          <a:p>
            <a:pPr>
              <a:spcAft>
                <a:spcPts val="600"/>
              </a:spcAft>
            </a:pPr>
            <a:endParaRPr lang="en-CA" sz="2400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4625"/>
            <a:ext cx="5208588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325" y="4044950"/>
            <a:ext cx="37496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540568" y="1484784"/>
            <a:ext cx="5537200" cy="48482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74295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Photosynthesis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Producers that rely on the sun for energy use a chemical process called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photosynthesis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requires sunlight, carbon dioxide and water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 in carbohydrates (sugars – energy for the plant) and oxygen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Photosynthesis adds oxygen to the Earth’s atmosphere and removes carbon dioxide</a:t>
            </a:r>
          </a:p>
        </p:txBody>
      </p:sp>
      <p:pic>
        <p:nvPicPr>
          <p:cNvPr id="8" name="Picture 1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0325" y="1638300"/>
            <a:ext cx="382587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57200" y="0"/>
            <a:ext cx="82296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Producers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540568" y="1484784"/>
            <a:ext cx="5537200" cy="48482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340768"/>
            <a:ext cx="8547100" cy="48482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Life Without Light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autotrophs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(producers) can produce food in the absence of light.  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organisms use chemical energy to produce carbohydrates, the process is called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chemosynthesis.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861048"/>
            <a:ext cx="37496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rgbClr val="00B050"/>
                </a:solidFill>
              </a:rPr>
              <a:t>Producers</a:t>
            </a:r>
            <a:endParaRPr lang="en-CA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1484784"/>
            <a:ext cx="8547100" cy="484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Consumers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400" dirty="0" smtClean="0"/>
              <a:t>or </a:t>
            </a:r>
            <a:r>
              <a:rPr lang="en-US" sz="2400" b="1" dirty="0" err="1" smtClean="0"/>
              <a:t>heterotrophs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000" dirty="0" smtClean="0"/>
              <a:t>hetero = other, </a:t>
            </a:r>
            <a:r>
              <a:rPr lang="en-US" sz="2000" dirty="0" err="1" smtClean="0"/>
              <a:t>troph</a:t>
            </a:r>
            <a:r>
              <a:rPr lang="en-US" sz="2000" dirty="0" smtClean="0"/>
              <a:t> = feed</a:t>
            </a:r>
            <a:r>
              <a:rPr lang="en-US" sz="2400" dirty="0" smtClean="0"/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organisms that rely on other organisms for their energy and food supply are called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consumers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Includes animals, bacteria and fungi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89040"/>
            <a:ext cx="2941637" cy="210026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457200" y="0"/>
            <a:ext cx="82296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Consumers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095375"/>
            <a:ext cx="8915400" cy="52022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      There are many different types of </a:t>
            </a:r>
            <a:r>
              <a:rPr lang="en-US" sz="2400" dirty="0" err="1" smtClean="0"/>
              <a:t>heterotrophs</a:t>
            </a:r>
            <a:r>
              <a:rPr lang="en-US" sz="2400" dirty="0" smtClean="0"/>
              <a:t>. </a:t>
            </a:r>
          </a:p>
          <a:p>
            <a:pPr lvl="2" eaLnBrk="1" hangingPunct="1"/>
            <a:r>
              <a:rPr lang="en-US" sz="2400" b="1" dirty="0" smtClean="0"/>
              <a:t>Herbivores </a:t>
            </a:r>
            <a:r>
              <a:rPr lang="en-US" sz="2400" dirty="0" smtClean="0"/>
              <a:t>or </a:t>
            </a:r>
            <a:r>
              <a:rPr lang="en-US" sz="2400" b="1" dirty="0" smtClean="0"/>
              <a:t>primary consumers </a:t>
            </a:r>
            <a:r>
              <a:rPr lang="en-US" sz="2400" dirty="0" smtClean="0"/>
              <a:t>eat the producers (</a:t>
            </a:r>
            <a:r>
              <a:rPr lang="en-US" dirty="0" smtClean="0"/>
              <a:t>plants, algae, etc</a:t>
            </a:r>
            <a:r>
              <a:rPr lang="en-US" sz="2400" dirty="0" smtClean="0"/>
              <a:t>). </a:t>
            </a:r>
          </a:p>
          <a:p>
            <a:pPr lvl="2" eaLnBrk="1" hangingPunct="1"/>
            <a:r>
              <a:rPr lang="en-US" sz="2400" b="1" dirty="0" smtClean="0"/>
              <a:t>Carnivores</a:t>
            </a:r>
            <a:r>
              <a:rPr lang="en-US" sz="2400" dirty="0" smtClean="0"/>
              <a:t> eat other animals. </a:t>
            </a:r>
            <a:r>
              <a:rPr lang="en-US" sz="2000" dirty="0" smtClean="0"/>
              <a:t>(ex. bear eats salmon)</a:t>
            </a:r>
            <a:endParaRPr lang="en-US" sz="2400" dirty="0" smtClean="0"/>
          </a:p>
          <a:p>
            <a:pPr lvl="2" eaLnBrk="1" hangingPunct="1"/>
            <a:r>
              <a:rPr lang="en-US" sz="2400" b="1" dirty="0" smtClean="0"/>
              <a:t>Omnivores</a:t>
            </a:r>
            <a:r>
              <a:rPr lang="en-US" sz="2400" dirty="0" smtClean="0"/>
              <a:t> eat both plants and other animals.</a:t>
            </a:r>
          </a:p>
          <a:p>
            <a:pPr lvl="2" eaLnBrk="1" hangingPunct="1"/>
            <a:r>
              <a:rPr lang="en-US" sz="2400" b="1" dirty="0" err="1" smtClean="0"/>
              <a:t>Detritivores</a:t>
            </a:r>
            <a:r>
              <a:rPr lang="en-US" sz="2400" dirty="0" smtClean="0"/>
              <a:t> feed on plant and animal remains and other dead matter. </a:t>
            </a:r>
            <a:r>
              <a:rPr lang="en-US" sz="2000" dirty="0" smtClean="0"/>
              <a:t>(ex. pieces of salmon carcass give nutrients to a worm)</a:t>
            </a:r>
            <a:endParaRPr lang="en-US" sz="2400" dirty="0" smtClean="0"/>
          </a:p>
          <a:p>
            <a:pPr lvl="2" eaLnBrk="1" hangingPunct="1"/>
            <a:r>
              <a:rPr lang="en-US" sz="2400" b="1" dirty="0" smtClean="0"/>
              <a:t>Decomposers</a:t>
            </a:r>
            <a:r>
              <a:rPr lang="en-US" sz="2400" dirty="0" smtClean="0"/>
              <a:t>, like bacteria and fungi, break down dead organic matter.  </a:t>
            </a:r>
            <a:r>
              <a:rPr lang="en-US" sz="2000" dirty="0" smtClean="0"/>
              <a:t>(ex. salmon carcass dropped in forest give nutrient to bacteria)</a:t>
            </a:r>
            <a:endParaRPr lang="en-US" sz="2400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67122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6916" y="5610783"/>
            <a:ext cx="1662956" cy="124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2799" y="5597945"/>
            <a:ext cx="2101329" cy="126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5587797"/>
            <a:ext cx="1763688" cy="127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0754" y="5445224"/>
            <a:ext cx="140755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457200" y="0"/>
            <a:ext cx="82296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Consumers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7931224" cy="4641379"/>
          </a:xfrm>
        </p:spPr>
        <p:txBody>
          <a:bodyPr/>
          <a:lstStyle/>
          <a:p>
            <a:pPr lvl="1" indent="0" eaLnBrk="1" hangingPunct="1">
              <a:buFontTx/>
              <a:buNone/>
            </a:pPr>
            <a:r>
              <a:rPr lang="en-US" sz="2400" dirty="0" smtClean="0"/>
              <a:t>A </a:t>
            </a:r>
            <a:r>
              <a:rPr lang="en-US" sz="2400" b="1" dirty="0" smtClean="0"/>
              <a:t>food chain</a:t>
            </a:r>
            <a:r>
              <a:rPr lang="en-US" sz="2400" dirty="0" smtClean="0"/>
              <a:t> is a series of steps in which organisms transfer energy by eating and being eaten.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1886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Feeding</a:t>
            </a:r>
            <a:r>
              <a:rPr kumimoji="0" lang="en-CA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relationships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baseline="0" dirty="0" smtClean="0">
                <a:latin typeface="+mj-lt"/>
                <a:ea typeface="+mj-ea"/>
                <a:cs typeface="+mj-cs"/>
              </a:rPr>
              <a:t>Food Chains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8667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8352928" cy="235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8547100" cy="5308600"/>
          </a:xfrm>
        </p:spPr>
        <p:txBody>
          <a:bodyPr/>
          <a:lstStyle/>
          <a:p>
            <a:pPr lvl="1" indent="0" eaLnBrk="1" hangingPunct="1">
              <a:buFontTx/>
              <a:buNone/>
            </a:pPr>
            <a:r>
              <a:rPr lang="en-US" sz="2400" dirty="0" smtClean="0"/>
              <a:t>	</a:t>
            </a:r>
            <a:endParaRPr lang="en-US" sz="2400" b="1" dirty="0" smtClean="0"/>
          </a:p>
          <a:p>
            <a:pPr lvl="2" eaLnBrk="1" hangingPunct="1"/>
            <a:r>
              <a:rPr lang="en-US" sz="2400" dirty="0" smtClean="0"/>
              <a:t> Each step in a food chain or food web is called a </a:t>
            </a:r>
            <a:r>
              <a:rPr lang="en-US" sz="2400" b="1" dirty="0" err="1" smtClean="0"/>
              <a:t>trophic</a:t>
            </a:r>
            <a:r>
              <a:rPr lang="en-US" sz="2400" b="1" dirty="0" smtClean="0"/>
              <a:t> level</a:t>
            </a:r>
            <a:r>
              <a:rPr lang="en-US" sz="2400" dirty="0" smtClean="0"/>
              <a:t>.</a:t>
            </a:r>
          </a:p>
          <a:p>
            <a:pPr lvl="2" eaLnBrk="1" hangingPunct="1"/>
            <a:r>
              <a:rPr lang="en-US" sz="2400" dirty="0" smtClean="0"/>
              <a:t> Producers make up the first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level. </a:t>
            </a:r>
          </a:p>
          <a:p>
            <a:pPr lvl="2" eaLnBrk="1" hangingPunct="1"/>
            <a:r>
              <a:rPr lang="en-US" sz="2400" dirty="0" smtClean="0"/>
              <a:t> Consumers make up the second, third, or higher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levels. </a:t>
            </a:r>
          </a:p>
          <a:p>
            <a:pPr lvl="2" eaLnBrk="1" hangingPunct="1"/>
            <a:r>
              <a:rPr lang="en-US" sz="2400" dirty="0" smtClean="0"/>
              <a:t> Each consumer depends on the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level below it for energy.  </a:t>
            </a:r>
          </a:p>
        </p:txBody>
      </p:sp>
      <p:sp>
        <p:nvSpPr>
          <p:cNvPr id="22534" name="ZoneTexte 5"/>
          <p:cNvSpPr txBox="1">
            <a:spLocks noChangeArrowheads="1"/>
          </p:cNvSpPr>
          <p:nvPr/>
        </p:nvSpPr>
        <p:spPr bwMode="auto">
          <a:xfrm>
            <a:off x="611560" y="6157168"/>
            <a:ext cx="831028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 dirty="0" smtClean="0"/>
              <a:t>   Producer       </a:t>
            </a:r>
            <a:r>
              <a:rPr lang="en-CA" sz="1600" dirty="0"/>
              <a:t>Primary	   Secondary	   Tertiary		</a:t>
            </a:r>
            <a:r>
              <a:rPr lang="en-CA" sz="1600" dirty="0" smtClean="0"/>
              <a:t>           Quaternary</a:t>
            </a:r>
            <a:endParaRPr lang="en-CA" sz="1600" dirty="0"/>
          </a:p>
          <a:p>
            <a:r>
              <a:rPr lang="en-CA" sz="1600" dirty="0"/>
              <a:t>	       consumer	    </a:t>
            </a:r>
            <a:r>
              <a:rPr lang="en-CA" sz="1600" dirty="0" err="1"/>
              <a:t>consumer</a:t>
            </a:r>
            <a:r>
              <a:rPr lang="en-CA" sz="1600" dirty="0"/>
              <a:t>	   </a:t>
            </a:r>
            <a:r>
              <a:rPr lang="en-CA" sz="1600" dirty="0" err="1"/>
              <a:t>consumer</a:t>
            </a:r>
            <a:r>
              <a:rPr lang="en-CA" sz="1600" dirty="0"/>
              <a:t>	</a:t>
            </a:r>
            <a:r>
              <a:rPr lang="en-CA" sz="1600" dirty="0" smtClean="0"/>
              <a:t>            </a:t>
            </a:r>
            <a:r>
              <a:rPr lang="en-CA" sz="1600" dirty="0" err="1" smtClean="0"/>
              <a:t>consumer</a:t>
            </a:r>
            <a:endParaRPr lang="en-CA" sz="1600" dirty="0"/>
          </a:p>
        </p:txBody>
      </p:sp>
      <p:sp>
        <p:nvSpPr>
          <p:cNvPr id="22535" name="ZoneTexte 6"/>
          <p:cNvSpPr txBox="1">
            <a:spLocks noChangeArrowheads="1"/>
          </p:cNvSpPr>
          <p:nvPr/>
        </p:nvSpPr>
        <p:spPr bwMode="auto">
          <a:xfrm>
            <a:off x="0" y="6217493"/>
            <a:ext cx="83026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400" b="1" dirty="0" err="1"/>
              <a:t>Trophic</a:t>
            </a:r>
            <a:endParaRPr lang="en-CA" sz="1400" b="1" dirty="0"/>
          </a:p>
          <a:p>
            <a:r>
              <a:rPr lang="en-CA" sz="1400" b="1" dirty="0"/>
              <a:t> levels: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1886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Feeding</a:t>
            </a:r>
            <a:r>
              <a:rPr kumimoji="0" lang="en-CA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relationships</a:t>
            </a:r>
            <a:r>
              <a:rPr kumimoji="0" lang="en-CA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Trophic</a:t>
            </a:r>
            <a:r>
              <a:rPr kumimoji="0" lang="en-CA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Levels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39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1036</Words>
  <Application>Microsoft Office PowerPoint</Application>
  <PresentationFormat>Affichage à l'écran (4:3)</PresentationFormat>
  <Paragraphs>136</Paragraphs>
  <Slides>25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 3-2 Energy flow</vt:lpstr>
      <vt:lpstr>3.2 Energy flow (p67-73)</vt:lpstr>
      <vt:lpstr>Producers</vt:lpstr>
      <vt:lpstr>Diapositive 4</vt:lpstr>
      <vt:lpstr>Producers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Ecological Pyramids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Sockeye Salmon of the Adams River, BC</dc:title>
  <dc:creator>Ari</dc:creator>
  <cp:lastModifiedBy>Ari</cp:lastModifiedBy>
  <cp:revision>130</cp:revision>
  <dcterms:created xsi:type="dcterms:W3CDTF">2014-12-18T16:53:35Z</dcterms:created>
  <dcterms:modified xsi:type="dcterms:W3CDTF">2015-01-23T21:03:49Z</dcterms:modified>
</cp:coreProperties>
</file>