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6" r:id="rId2"/>
    <p:sldId id="279" r:id="rId3"/>
    <p:sldId id="280" r:id="rId4"/>
    <p:sldId id="281" r:id="rId5"/>
    <p:sldId id="282" r:id="rId6"/>
    <p:sldId id="307" r:id="rId7"/>
    <p:sldId id="308" r:id="rId8"/>
    <p:sldId id="309" r:id="rId9"/>
    <p:sldId id="31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68" autoAdjust="0"/>
  </p:normalViewPr>
  <p:slideViewPr>
    <p:cSldViewPr>
      <p:cViewPr>
        <p:scale>
          <a:sx n="70" d="100"/>
          <a:sy n="70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807C2-0EAC-4A12-8029-3C4340724EE7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239E-4FFB-461A-99CF-D02AAF3FB66D}" type="slidenum">
              <a:rPr lang="en-CA" smtClean="0"/>
              <a:pPr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F9F2C-8D76-405C-886C-B7C2C96F96FA}" type="slidenum">
              <a:rPr lang="en-US" smtClean="0">
                <a:ea typeface="ＭＳ Ｐゴシック" pitchFamily="1" charset="-128"/>
              </a:rPr>
              <a:pPr/>
              <a:t>1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Photo Credit: ©Bruce Coleman, LTD/Natural Selection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D7E0A-9D43-4585-93BF-3E3819B46643}" type="slidenum">
              <a:rPr lang="en-US" smtClean="0">
                <a:ea typeface="ＭＳ Ｐゴシック" pitchFamily="1" charset="-128"/>
              </a:rPr>
              <a:pPr/>
              <a:t>5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F5F4-B019-45D9-BA9E-32D513F6EC32}" type="datetimeFigureOut">
              <a:rPr lang="en-CA" smtClean="0"/>
              <a:pPr/>
              <a:t>23/01/2015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908720"/>
            <a:ext cx="729615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rgbClr val="A50000"/>
                </a:solidFill>
              </a:rPr>
              <a:t>3-1 What Is Ecology?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04864"/>
            <a:ext cx="4494606" cy="29454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en-CA" sz="4000" b="1" dirty="0" smtClean="0">
                <a:solidFill>
                  <a:srgbClr val="00B050"/>
                </a:solidFill>
              </a:rPr>
              <a:t>Ecology concepts</a:t>
            </a:r>
            <a:r>
              <a:rPr lang="en-CA" sz="3100" b="1" dirty="0" smtClean="0"/>
              <a:t> </a:t>
            </a:r>
            <a:br>
              <a:rPr lang="en-CA" sz="3100" b="1" dirty="0" smtClean="0"/>
            </a:br>
            <a:r>
              <a:rPr lang="en-CA" sz="3100" b="1" dirty="0" smtClean="0"/>
              <a:t>3.1 What is ecology? (p63-64)</a:t>
            </a:r>
            <a:endParaRPr lang="en-CA" sz="31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6084168" cy="4857403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sz="2400" dirty="0" smtClean="0"/>
              <a:t>Interactions and Interdependence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/>
              <a:t>Ecology</a:t>
            </a:r>
            <a:r>
              <a:rPr lang="en-US" sz="2400" dirty="0" smtClean="0"/>
              <a:t> is the scientific study of </a:t>
            </a:r>
            <a:r>
              <a:rPr lang="en-US" sz="2400" b="1" dirty="0" smtClean="0"/>
              <a:t>interactions</a:t>
            </a:r>
            <a:r>
              <a:rPr lang="en-US" sz="2400" dirty="0" smtClean="0"/>
              <a:t> among organisms and between organisms and their environment, or surroundings.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Interactions within ecosystems produce a </a:t>
            </a:r>
            <a:r>
              <a:rPr lang="en-US" sz="2400" b="1" dirty="0" smtClean="0"/>
              <a:t>web of interdependence </a:t>
            </a:r>
            <a:r>
              <a:rPr lang="en-US" sz="2400" dirty="0" smtClean="0"/>
              <a:t>between organisms and the environment in which they live.</a:t>
            </a:r>
          </a:p>
          <a:p>
            <a:pPr lvl="1">
              <a:spcAft>
                <a:spcPts val="600"/>
              </a:spcAft>
              <a:buNone/>
            </a:pPr>
            <a:r>
              <a:rPr lang="en-US" sz="2400" dirty="0" smtClean="0"/>
              <a:t>		</a:t>
            </a: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>
              <a:spcAft>
                <a:spcPts val="600"/>
              </a:spcAft>
            </a:pPr>
            <a:endParaRPr lang="en-CA" sz="2400" dirty="0" smtClean="0"/>
          </a:p>
          <a:p>
            <a:pPr>
              <a:spcAft>
                <a:spcPts val="600"/>
              </a:spcAft>
            </a:pPr>
            <a:endParaRPr lang="en-CA" sz="2400" dirty="0" smtClean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653136"/>
            <a:ext cx="2941637" cy="210026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8676456" cy="4713387"/>
          </a:xfrm>
        </p:spPr>
        <p:txBody>
          <a:bodyPr>
            <a:normAutofit/>
          </a:bodyPr>
          <a:lstStyle/>
          <a:p>
            <a:pPr lvl="1" indent="0">
              <a:spcBef>
                <a:spcPct val="75000"/>
              </a:spcBef>
              <a:buNone/>
            </a:pPr>
            <a:r>
              <a:rPr lang="en-US" sz="2400" dirty="0" smtClean="0"/>
              <a:t>To understand relationships within the biosphere, ecologists ask questions about events and organisms that range in complexity from a single individual to the entire biosphere.</a:t>
            </a:r>
          </a:p>
          <a:p>
            <a:pPr lvl="1" indent="0">
              <a:spcBef>
                <a:spcPct val="75000"/>
              </a:spcBef>
              <a:buNone/>
            </a:pPr>
            <a:r>
              <a:rPr lang="en-US" sz="2400" dirty="0" smtClean="0"/>
              <a:t>The </a:t>
            </a:r>
            <a:r>
              <a:rPr lang="en-US" sz="2400" b="1" dirty="0" smtClean="0"/>
              <a:t>levels of organization </a:t>
            </a:r>
            <a:r>
              <a:rPr lang="en-US" sz="2400" dirty="0" smtClean="0"/>
              <a:t>that ecologists study include: </a:t>
            </a:r>
            <a:r>
              <a:rPr lang="en-US" sz="2400" b="1" dirty="0" smtClean="0"/>
              <a:t>individuals (species), populations, communities, ecosystems, and biomes</a:t>
            </a:r>
            <a:r>
              <a:rPr lang="en-US" sz="2400" dirty="0" smtClean="0"/>
              <a:t>.</a:t>
            </a: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 lvl="1">
              <a:spcAft>
                <a:spcPts val="600"/>
              </a:spcAft>
              <a:buNone/>
            </a:pPr>
            <a:endParaRPr lang="en-CA" sz="2400" dirty="0" smtClean="0"/>
          </a:p>
          <a:p>
            <a:pPr>
              <a:spcAft>
                <a:spcPts val="600"/>
              </a:spcAft>
            </a:pPr>
            <a:endParaRPr lang="en-CA" sz="2400" dirty="0" smtClean="0"/>
          </a:p>
          <a:p>
            <a:pPr>
              <a:spcAft>
                <a:spcPts val="600"/>
              </a:spcAft>
            </a:pPr>
            <a:endParaRPr lang="en-CA" sz="2400" dirty="0" smtClean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Ecology concepts</a:t>
            </a:r>
            <a:r>
              <a:rPr kumimoji="0" lang="en-CA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CA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CA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3.1 What is ecology? (p63-64)</a:t>
            </a:r>
            <a:endParaRPr kumimoji="0" lang="en-CA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868958"/>
          </a:xfrm>
        </p:spPr>
        <p:txBody>
          <a:bodyPr>
            <a:normAutofit fontScale="90000"/>
          </a:bodyPr>
          <a:lstStyle/>
          <a:p>
            <a:pPr algn="l"/>
            <a:r>
              <a:rPr lang="en-CA" sz="4000" b="1" dirty="0" smtClean="0">
                <a:solidFill>
                  <a:srgbClr val="00B050"/>
                </a:solidFill>
              </a:rPr>
              <a:t>Ecology concepts </a:t>
            </a:r>
            <a:r>
              <a:rPr lang="en-CA" sz="3100" b="1" dirty="0" smtClean="0"/>
              <a:t>– Levels of organization</a:t>
            </a:r>
            <a:endParaRPr lang="en-CA" sz="3600" b="1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51520" y="908720"/>
            <a:ext cx="8642350" cy="5949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group of organisms so similar to one another that they can breed and produce fertile offspring.</a:t>
            </a:r>
          </a:p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ex: Sockeye salmon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Oncorhynchus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nerka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Populations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groups of individuals that belong to the same species and live in the same area.</a:t>
            </a:r>
          </a:p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Communities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assemblages of different populations that live together in a defined area.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063" y="1285875"/>
            <a:ext cx="2322512" cy="10398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175" y="3232150"/>
            <a:ext cx="925513" cy="4143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190875"/>
            <a:ext cx="925512" cy="4143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7538" y="3176588"/>
            <a:ext cx="925512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575" y="3654425"/>
            <a:ext cx="925513" cy="4143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9238" y="3613150"/>
            <a:ext cx="925512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463" y="3544888"/>
            <a:ext cx="925512" cy="4143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3246438"/>
            <a:ext cx="925513" cy="4143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0" y="3244850"/>
            <a:ext cx="925513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0475" y="3695700"/>
            <a:ext cx="925513" cy="4143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3681413"/>
            <a:ext cx="925513" cy="4159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825" y="6480175"/>
            <a:ext cx="508000" cy="2270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9013" y="5907088"/>
            <a:ext cx="509587" cy="2270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5613" y="6137275"/>
            <a:ext cx="509587" cy="230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4263" y="6234113"/>
            <a:ext cx="509587" cy="2270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2450" y="6424613"/>
            <a:ext cx="508000" cy="228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8900" y="6602413"/>
            <a:ext cx="509588" cy="2270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550" y="6056313"/>
            <a:ext cx="509588" cy="228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6888" y="6397625"/>
            <a:ext cx="508000" cy="228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2838" y="6343650"/>
            <a:ext cx="509587" cy="2270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2100" y="6042025"/>
            <a:ext cx="509588" cy="228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8713" y="5189538"/>
            <a:ext cx="866775" cy="87788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0125" y="5118100"/>
            <a:ext cx="998538" cy="7858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0900" y="6276975"/>
            <a:ext cx="612775" cy="5810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5263" y="5561013"/>
            <a:ext cx="525462" cy="4175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29213" y="6080125"/>
            <a:ext cx="587375" cy="4667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2988" y="6003925"/>
            <a:ext cx="650875" cy="5191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5301208"/>
            <a:ext cx="527050" cy="11906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6388" y="5832475"/>
            <a:ext cx="508000" cy="7000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0392" y="5949280"/>
            <a:ext cx="723900" cy="7064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5013176"/>
            <a:ext cx="573088" cy="7842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225" y="4859338"/>
            <a:ext cx="939800" cy="6064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8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22538" y="4797425"/>
            <a:ext cx="1204912" cy="8223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67188" y="4848225"/>
            <a:ext cx="776287" cy="7270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20100" y="5013176"/>
            <a:ext cx="723900" cy="7064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55738" y="5148263"/>
            <a:ext cx="939800" cy="6048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468560" y="1412776"/>
            <a:ext cx="6192688" cy="5445224"/>
          </a:xfrm>
        </p:spPr>
        <p:txBody>
          <a:bodyPr>
            <a:noAutofit/>
          </a:bodyPr>
          <a:lstStyle/>
          <a:p>
            <a:pPr lvl="1" indent="0" eaLnBrk="1" hangingPunct="1">
              <a:buFont typeface="Arial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An </a:t>
            </a:r>
            <a:r>
              <a:rPr lang="en-US" sz="2000" b="1" dirty="0" smtClean="0"/>
              <a:t>ecosystem</a:t>
            </a:r>
            <a:r>
              <a:rPr lang="en-US" sz="2000" dirty="0" smtClean="0"/>
              <a:t> is a collection of all the organisms that live in a particular place, together with their nonliving, or physical, environment.</a:t>
            </a:r>
          </a:p>
          <a:p>
            <a:pPr lvl="1" indent="0" eaLnBrk="1" hangingPunct="1">
              <a:buFontTx/>
              <a:buNone/>
            </a:pPr>
            <a:r>
              <a:rPr lang="en-US" sz="2000" dirty="0" smtClean="0"/>
              <a:t>   ex. Adams River</a:t>
            </a:r>
          </a:p>
          <a:p>
            <a:pPr lvl="1" indent="0" eaLnBrk="1" hangingPunct="1">
              <a:buFontTx/>
              <a:buNone/>
            </a:pPr>
            <a:endParaRPr lang="en-US" sz="2000" dirty="0" smtClean="0"/>
          </a:p>
          <a:p>
            <a:pPr lvl="1" indent="0" eaLnBrk="1" hangingPunct="1">
              <a:buFont typeface="Arial" charset="0"/>
              <a:buChar char="•"/>
            </a:pPr>
            <a:r>
              <a:rPr lang="en-US" sz="2000" dirty="0" smtClean="0"/>
              <a:t> A </a:t>
            </a:r>
            <a:r>
              <a:rPr lang="en-US" sz="2000" b="1" dirty="0" smtClean="0"/>
              <a:t>biome</a:t>
            </a:r>
            <a:r>
              <a:rPr lang="en-US" sz="2000" dirty="0" smtClean="0"/>
              <a:t> is a group of ecosystems that have the same climate and similar dominant communities.</a:t>
            </a:r>
          </a:p>
          <a:p>
            <a:pPr lvl="1" indent="0" eaLnBrk="1" hangingPunct="1">
              <a:buFontTx/>
              <a:buNone/>
            </a:pPr>
            <a:r>
              <a:rPr lang="en-US" sz="2000" dirty="0" smtClean="0"/>
              <a:t>   ex. Pacific Coast Forest</a:t>
            </a:r>
          </a:p>
          <a:p>
            <a:pPr lvl="1" indent="0" eaLnBrk="1" hangingPunct="1">
              <a:buFontTx/>
              <a:buNone/>
            </a:pPr>
            <a:endParaRPr lang="en-US" sz="2000" dirty="0" smtClean="0"/>
          </a:p>
          <a:p>
            <a:pPr lvl="1" indent="0" eaLnBrk="1" hangingPunct="1">
              <a:buFontTx/>
              <a:buNone/>
            </a:pPr>
            <a:endParaRPr lang="en-US" sz="2000" dirty="0" smtClean="0"/>
          </a:p>
          <a:p>
            <a:pPr lvl="1" indent="0" eaLnBrk="1" hangingPunct="1">
              <a:buFont typeface="Arial" charset="0"/>
              <a:buChar char="•"/>
            </a:pPr>
            <a:r>
              <a:rPr lang="en-US" sz="2000" dirty="0" smtClean="0"/>
              <a:t> The highest level of organization that ecologists study is the entire </a:t>
            </a:r>
            <a:r>
              <a:rPr lang="en-US" sz="2000" b="1" dirty="0" smtClean="0"/>
              <a:t>biosphere</a:t>
            </a:r>
            <a:r>
              <a:rPr lang="en-US" sz="2000" dirty="0" smtClean="0"/>
              <a:t> itself. It combines water, land and atmosphere.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268760"/>
            <a:ext cx="2846388" cy="18653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 b="12695"/>
          <a:stretch>
            <a:fillRect/>
          </a:stretch>
        </p:blipFill>
        <p:spPr bwMode="auto">
          <a:xfrm>
            <a:off x="5868144" y="3284984"/>
            <a:ext cx="2959100" cy="21240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517232"/>
            <a:ext cx="1244948" cy="124494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5852269" y="3307209"/>
            <a:ext cx="1446212" cy="2762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200" dirty="0"/>
              <a:t>Biomes of Canada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23528" y="188640"/>
            <a:ext cx="8363272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Ecology concepts </a:t>
            </a:r>
            <a:r>
              <a:rPr kumimoji="0" lang="en-CA" sz="3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Levels of organization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39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264</Words>
  <Application>Microsoft Office PowerPoint</Application>
  <PresentationFormat>Affichage à l'écran (4:3)</PresentationFormat>
  <Paragraphs>40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 3-1 What Is Ecology?</vt:lpstr>
      <vt:lpstr>Ecology concepts  3.1 What is ecology? (p63-64)</vt:lpstr>
      <vt:lpstr>Diapositive 3</vt:lpstr>
      <vt:lpstr>Ecology concepts – Levels of organization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Sockeye Salmon of the Adams River, BC</dc:title>
  <dc:creator>Ari</dc:creator>
  <cp:lastModifiedBy>Ari</cp:lastModifiedBy>
  <cp:revision>130</cp:revision>
  <dcterms:created xsi:type="dcterms:W3CDTF">2014-12-18T16:53:35Z</dcterms:created>
  <dcterms:modified xsi:type="dcterms:W3CDTF">2015-01-23T20:58:29Z</dcterms:modified>
</cp:coreProperties>
</file>